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7"/>
  </p:notesMasterIdLst>
  <p:sldIdLst>
    <p:sldId id="274" r:id="rId2"/>
    <p:sldId id="282" r:id="rId3"/>
    <p:sldId id="283" r:id="rId4"/>
    <p:sldId id="284" r:id="rId5"/>
    <p:sldId id="285" r:id="rId6"/>
    <p:sldId id="286" r:id="rId7"/>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 id="305" r:id="rId26"/>
    <p:sldId id="306" r:id="rId27"/>
    <p:sldId id="307" r:id="rId28"/>
    <p:sldId id="308" r:id="rId29"/>
    <p:sldId id="309" r:id="rId30"/>
    <p:sldId id="310" r:id="rId31"/>
    <p:sldId id="311" r:id="rId32"/>
    <p:sldId id="312" r:id="rId33"/>
    <p:sldId id="313" r:id="rId34"/>
    <p:sldId id="314" r:id="rId35"/>
    <p:sldId id="315" r:id="rId36"/>
    <p:sldId id="316" r:id="rId37"/>
    <p:sldId id="317" r:id="rId38"/>
    <p:sldId id="318" r:id="rId39"/>
    <p:sldId id="319" r:id="rId40"/>
    <p:sldId id="320" r:id="rId41"/>
    <p:sldId id="321" r:id="rId42"/>
    <p:sldId id="322" r:id="rId43"/>
    <p:sldId id="323" r:id="rId44"/>
    <p:sldId id="324" r:id="rId45"/>
    <p:sldId id="264" r:id="rId46"/>
  </p:sldIdLst>
  <p:sldSz cx="9144000" cy="6858000" type="screen4x3"/>
  <p:notesSz cx="6858000" cy="9144000"/>
  <p:defaultTextStyle>
    <a:defPPr>
      <a:defRPr lang="ru-RU"/>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0000FF"/>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76" autoAdjust="0"/>
    <p:restoredTop sz="94660"/>
  </p:normalViewPr>
  <p:slideViewPr>
    <p:cSldViewPr>
      <p:cViewPr varScale="1">
        <p:scale>
          <a:sx n="106" d="100"/>
          <a:sy n="106" d="100"/>
        </p:scale>
        <p:origin x="165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71FC9793-4EE4-4FC3-9F60-B88DABCC10B6}" type="datetimeFigureOut">
              <a:rPr lang="ru-RU"/>
              <a:pPr>
                <a:defRPr/>
              </a:pPr>
              <a:t>10.11.2023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1CC980F-5506-4F22-8AE4-AA80006F0490}" type="slidenum">
              <a:rPr lang="ru-RU" altLang="ru-RU"/>
              <a:pPr>
                <a:defRPr/>
              </a:pPr>
              <a:t>‹#›</a:t>
            </a:fld>
            <a:endParaRPr lang="ru-RU" altLang="ru-RU"/>
          </a:p>
        </p:txBody>
      </p:sp>
    </p:spTree>
    <p:extLst>
      <p:ext uri="{BB962C8B-B14F-4D97-AF65-F5344CB8AC3E}">
        <p14:creationId xmlns:p14="http://schemas.microsoft.com/office/powerpoint/2010/main" val="2555245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29" name="Заголовок 28"/>
          <p:cNvSpPr>
            <a:spLocks noGrp="1"/>
          </p:cNvSpPr>
          <p:nvPr>
            <p:ph type="ctrTitle"/>
          </p:nvPr>
        </p:nvSpPr>
        <p:spPr>
          <a:xfrm>
            <a:off x="381000" y="4853411"/>
            <a:ext cx="84582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a:lvl1pPr>
          </a:lstStyle>
          <a:p>
            <a:pPr>
              <a:defRPr/>
            </a:pPr>
            <a:fld id="{8C1682B6-DD85-482E-AFFE-393EAA3AC71A}" type="datetime1">
              <a:rPr lang="ru-RU"/>
              <a:pPr>
                <a:defRPr/>
              </a:pPr>
              <a:t>10.11.2023</a:t>
            </a:fld>
            <a:endParaRPr lang="ru-RU"/>
          </a:p>
        </p:txBody>
      </p:sp>
      <p:sp>
        <p:nvSpPr>
          <p:cNvPr id="6" name="Нижний колонтитул 1"/>
          <p:cNvSpPr>
            <a:spLocks noGrp="1"/>
          </p:cNvSpPr>
          <p:nvPr>
            <p:ph type="ftr" sz="quarter" idx="11"/>
          </p:nvPr>
        </p:nvSpPr>
        <p:spPr/>
        <p:txBody>
          <a:bodyPr/>
          <a:lstStyle>
            <a:lvl1pPr>
              <a:defRPr/>
            </a:lvl1pPr>
          </a:lstStyle>
          <a:p>
            <a:pPr>
              <a:defRPr/>
            </a:pPr>
            <a:endParaRPr lang="ru-RU"/>
          </a:p>
        </p:txBody>
      </p:sp>
      <p:sp>
        <p:nvSpPr>
          <p:cNvPr id="7" name="Номер слайда 14"/>
          <p:cNvSpPr>
            <a:spLocks noGrp="1"/>
          </p:cNvSpPr>
          <p:nvPr>
            <p:ph type="sldNum" sz="quarter" idx="12"/>
          </p:nvPr>
        </p:nvSpPr>
        <p:spPr>
          <a:xfrm>
            <a:off x="8229600" y="6473825"/>
            <a:ext cx="758825" cy="247650"/>
          </a:xfrm>
        </p:spPr>
        <p:txBody>
          <a:bodyPr/>
          <a:lstStyle>
            <a:lvl1pPr>
              <a:defRPr smtClean="0"/>
            </a:lvl1pPr>
          </a:lstStyle>
          <a:p>
            <a:pPr>
              <a:defRPr/>
            </a:pPr>
            <a:fld id="{12033512-F255-4321-A44A-0C017D4588ED}" type="slidenum">
              <a:rPr lang="ru-RU" altLang="ru-RU"/>
              <a:pPr>
                <a:defRPr/>
              </a:pPr>
              <a:t>‹#›</a:t>
            </a:fld>
            <a:endParaRPr lang="ru-RU" altLang="ru-RU"/>
          </a:p>
        </p:txBody>
      </p:sp>
    </p:spTree>
    <p:extLst>
      <p:ext uri="{BB962C8B-B14F-4D97-AF65-F5344CB8AC3E}">
        <p14:creationId xmlns:p14="http://schemas.microsoft.com/office/powerpoint/2010/main" val="777157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pPr>
              <a:defRPr/>
            </a:pPr>
            <a:fld id="{41D0F443-0454-4D9C-BB9C-36DFEB9358E4}" type="datetime1">
              <a:rPr lang="ru-RU"/>
              <a:pPr>
                <a:defRPr/>
              </a:pPr>
              <a:t>10.11.2023</a:t>
            </a:fld>
            <a:endParaRPr lang="ru-RU"/>
          </a:p>
        </p:txBody>
      </p:sp>
      <p:sp>
        <p:nvSpPr>
          <p:cNvPr id="5" name="Нижний колонтитул 2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0D4B12E7-C5D8-4AC3-8524-F2BCCF613C29}" type="slidenum">
              <a:rPr lang="ru-RU" altLang="ru-RU"/>
              <a:pPr>
                <a:defRPr/>
              </a:pPr>
              <a:t>‹#›</a:t>
            </a:fld>
            <a:endParaRPr lang="ru-RU" altLang="ru-RU"/>
          </a:p>
        </p:txBody>
      </p:sp>
    </p:spTree>
    <p:extLst>
      <p:ext uri="{BB962C8B-B14F-4D97-AF65-F5344CB8AC3E}">
        <p14:creationId xmlns:p14="http://schemas.microsoft.com/office/powerpoint/2010/main" val="1220224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6D1264EE-CC42-47BD-9CF1-EC1A1ADEB379}" type="datetime1">
              <a:rPr lang="ru-RU"/>
              <a:pPr>
                <a:defRPr/>
              </a:pPr>
              <a:t>10.11.2023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smtClean="0"/>
            </a:lvl1pPr>
          </a:lstStyle>
          <a:p>
            <a:pPr>
              <a:defRPr/>
            </a:pPr>
            <a:fld id="{2215108A-95FA-42E5-BBAE-A9C7D3BD9D2A}" type="slidenum">
              <a:rPr lang="ru-RU" altLang="ru-RU"/>
              <a:pPr>
                <a:defRPr/>
              </a:pPr>
              <a:t>‹#›</a:t>
            </a:fld>
            <a:endParaRPr lang="ru-RU" altLang="ru-RU"/>
          </a:p>
        </p:txBody>
      </p:sp>
    </p:spTree>
    <p:extLst>
      <p:ext uri="{BB962C8B-B14F-4D97-AF65-F5344CB8AC3E}">
        <p14:creationId xmlns:p14="http://schemas.microsoft.com/office/powerpoint/2010/main" val="2237457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5870748F-55A6-48FB-9BEC-C8DCFF87E20C}" type="datetime1">
              <a:rPr lang="ru-RU"/>
              <a:pPr>
                <a:defRPr/>
              </a:pPr>
              <a:t>10.11.2023</a:t>
            </a:fld>
            <a:endParaRPr lang="ru-RU"/>
          </a:p>
        </p:txBody>
      </p:sp>
      <p:sp>
        <p:nvSpPr>
          <p:cNvPr id="5" name="Нижний колонтитул 18"/>
          <p:cNvSpPr>
            <a:spLocks noGrp="1"/>
          </p:cNvSpPr>
          <p:nvPr>
            <p:ph type="ftr" sz="quarter" idx="11"/>
          </p:nvPr>
        </p:nvSpPr>
        <p:spPr>
          <a:xfrm>
            <a:off x="3581400" y="76200"/>
            <a:ext cx="2895600" cy="288925"/>
          </a:xfrm>
        </p:spPr>
        <p:txBody>
          <a:bodyPr/>
          <a:lstStyle>
            <a:lvl1pPr>
              <a:defRPr/>
            </a:lvl1pPr>
          </a:lstStyle>
          <a:p>
            <a:pPr>
              <a:defRPr/>
            </a:pPr>
            <a:endParaRPr lang="ru-RU"/>
          </a:p>
        </p:txBody>
      </p:sp>
      <p:sp>
        <p:nvSpPr>
          <p:cNvPr id="6" name="Номер слайда 15"/>
          <p:cNvSpPr>
            <a:spLocks noGrp="1"/>
          </p:cNvSpPr>
          <p:nvPr>
            <p:ph type="sldNum" sz="quarter" idx="12"/>
          </p:nvPr>
        </p:nvSpPr>
        <p:spPr>
          <a:xfrm>
            <a:off x="8229600" y="6473825"/>
            <a:ext cx="758825" cy="247650"/>
          </a:xfrm>
        </p:spPr>
        <p:txBody>
          <a:bodyPr/>
          <a:lstStyle>
            <a:lvl1pPr>
              <a:defRPr smtClean="0"/>
            </a:lvl1pPr>
          </a:lstStyle>
          <a:p>
            <a:pPr>
              <a:defRPr/>
            </a:pPr>
            <a:fld id="{9409FA89-C94D-4424-9B0D-117354EEE721}" type="slidenum">
              <a:rPr lang="ru-RU" altLang="ru-RU"/>
              <a:pPr>
                <a:defRPr/>
              </a:pPr>
              <a:t>‹#›</a:t>
            </a:fld>
            <a:endParaRPr lang="ru-RU" altLang="ru-RU"/>
          </a:p>
        </p:txBody>
      </p:sp>
    </p:spTree>
    <p:extLst>
      <p:ext uri="{BB962C8B-B14F-4D97-AF65-F5344CB8AC3E}">
        <p14:creationId xmlns:p14="http://schemas.microsoft.com/office/powerpoint/2010/main" val="2677355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Прямая соединительная линия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a:lvl1pPr>
          </a:lstStyle>
          <a:p>
            <a:pPr>
              <a:defRPr/>
            </a:pPr>
            <a:fld id="{D278D2C9-BFBD-4347-A5A3-A07EA6E670E6}" type="datetime1">
              <a:rPr lang="ru-RU"/>
              <a:pPr>
                <a:defRPr/>
              </a:pPr>
              <a:t>10.11.2023</a:t>
            </a:fld>
            <a:endParaRPr lang="ru-RU"/>
          </a:p>
        </p:txBody>
      </p:sp>
      <p:sp>
        <p:nvSpPr>
          <p:cNvPr id="7" name="Нижний колонтитул 10"/>
          <p:cNvSpPr>
            <a:spLocks noGrp="1"/>
          </p:cNvSpPr>
          <p:nvPr>
            <p:ph type="ftr" sz="quarter" idx="11"/>
          </p:nvPr>
        </p:nvSpPr>
        <p:spPr/>
        <p:txBody>
          <a:bodyPr/>
          <a:lstStyle>
            <a:lvl1pPr>
              <a:defRPr/>
            </a:lvl1pPr>
          </a:lstStyle>
          <a:p>
            <a:pPr>
              <a:defRPr/>
            </a:pPr>
            <a:endParaRPr lang="ru-RU"/>
          </a:p>
        </p:txBody>
      </p:sp>
      <p:sp>
        <p:nvSpPr>
          <p:cNvPr id="9" name="Номер слайда 15"/>
          <p:cNvSpPr>
            <a:spLocks noGrp="1"/>
          </p:cNvSpPr>
          <p:nvPr>
            <p:ph type="sldNum" sz="quarter" idx="12"/>
          </p:nvPr>
        </p:nvSpPr>
        <p:spPr/>
        <p:txBody>
          <a:bodyPr/>
          <a:lstStyle>
            <a:lvl1pPr>
              <a:defRPr smtClean="0"/>
            </a:lvl1pPr>
          </a:lstStyle>
          <a:p>
            <a:pPr>
              <a:defRPr/>
            </a:pPr>
            <a:fld id="{2496CBC2-AB97-43CA-B4E7-90EAA8E963DE}" type="slidenum">
              <a:rPr lang="ru-RU" altLang="ru-RU"/>
              <a:pPr>
                <a:defRPr/>
              </a:pPr>
              <a:t>‹#›</a:t>
            </a:fld>
            <a:endParaRPr lang="ru-RU" altLang="ru-RU"/>
          </a:p>
        </p:txBody>
      </p:sp>
    </p:spTree>
    <p:extLst>
      <p:ext uri="{BB962C8B-B14F-4D97-AF65-F5344CB8AC3E}">
        <p14:creationId xmlns:p14="http://schemas.microsoft.com/office/powerpoint/2010/main" val="26984479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pPr>
              <a:defRPr/>
            </a:pPr>
            <a:fld id="{3EDAFD73-B51E-43B5-A03C-E35DF34587C8}" type="datetime1">
              <a:rPr lang="ru-RU"/>
              <a:pPr>
                <a:defRPr/>
              </a:pPr>
              <a:t>10.11.2023</a:t>
            </a:fld>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47AA31FC-EFBE-42B3-9361-1C0DE00A840B}" type="slidenum">
              <a:rPr lang="ru-RU" altLang="ru-RU"/>
              <a:pPr>
                <a:defRPr/>
              </a:pPr>
              <a:t>‹#›</a:t>
            </a:fld>
            <a:endParaRPr lang="ru-RU" altLang="ru-RU"/>
          </a:p>
        </p:txBody>
      </p:sp>
    </p:spTree>
    <p:extLst>
      <p:ext uri="{BB962C8B-B14F-4D97-AF65-F5344CB8AC3E}">
        <p14:creationId xmlns:p14="http://schemas.microsoft.com/office/powerpoint/2010/main" val="521628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a:lvl1pPr>
          </a:lstStyle>
          <a:p>
            <a:pPr>
              <a:defRPr/>
            </a:pPr>
            <a:fld id="{6489913A-ADB9-4D3C-A7EB-D212CAD4F2B8}" type="datetime1">
              <a:rPr lang="ru-RU"/>
              <a:pPr>
                <a:defRPr/>
              </a:pPr>
              <a:t>10.11.2023</a:t>
            </a:fld>
            <a:endParaRPr lang="ru-RU"/>
          </a:p>
        </p:txBody>
      </p:sp>
      <p:sp>
        <p:nvSpPr>
          <p:cNvPr id="9" name="Нижний колонтитул 5"/>
          <p:cNvSpPr>
            <a:spLocks noGrp="1"/>
          </p:cNvSpPr>
          <p:nvPr>
            <p:ph type="ftr" sz="quarter" idx="11"/>
          </p:nvPr>
        </p:nvSpPr>
        <p:spPr/>
        <p:txBody>
          <a:bodyPr/>
          <a:lstStyle>
            <a:lvl1pPr>
              <a:defRPr/>
            </a:lvl1pPr>
          </a:lstStyle>
          <a:p>
            <a:pPr>
              <a:defRPr/>
            </a:pPr>
            <a:endParaRPr lang="ru-RU"/>
          </a:p>
        </p:txBody>
      </p:sp>
      <p:sp>
        <p:nvSpPr>
          <p:cNvPr id="10" name="Номер слайда 6"/>
          <p:cNvSpPr>
            <a:spLocks noGrp="1"/>
          </p:cNvSpPr>
          <p:nvPr>
            <p:ph type="sldNum" sz="quarter" idx="12"/>
          </p:nvPr>
        </p:nvSpPr>
        <p:spPr>
          <a:xfrm>
            <a:off x="8229600" y="6477000"/>
            <a:ext cx="762000" cy="247650"/>
          </a:xfrm>
        </p:spPr>
        <p:txBody>
          <a:bodyPr/>
          <a:lstStyle>
            <a:lvl1pPr>
              <a:defRPr smtClean="0"/>
            </a:lvl1pPr>
          </a:lstStyle>
          <a:p>
            <a:pPr>
              <a:defRPr/>
            </a:pPr>
            <a:fld id="{CD9308A5-7D33-4D91-937B-EDFCEF2C5745}" type="slidenum">
              <a:rPr lang="ru-RU" altLang="ru-RU"/>
              <a:pPr>
                <a:defRPr/>
              </a:pPr>
              <a:t>‹#›</a:t>
            </a:fld>
            <a:endParaRPr lang="ru-RU" altLang="ru-RU"/>
          </a:p>
        </p:txBody>
      </p:sp>
    </p:spTree>
    <p:extLst>
      <p:ext uri="{BB962C8B-B14F-4D97-AF65-F5344CB8AC3E}">
        <p14:creationId xmlns:p14="http://schemas.microsoft.com/office/powerpoint/2010/main" val="977914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pPr>
              <a:defRPr/>
            </a:pPr>
            <a:fld id="{81F92EFC-44BA-460E-A3ED-D3FA8D2A7A79}" type="datetime1">
              <a:rPr lang="ru-RU"/>
              <a:pPr>
                <a:defRPr/>
              </a:pPr>
              <a:t>10.11.2023</a:t>
            </a:fld>
            <a:endParaRPr lang="ru-RU"/>
          </a:p>
        </p:txBody>
      </p:sp>
      <p:sp>
        <p:nvSpPr>
          <p:cNvPr id="4" name="Нижний колонтитул 2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49B52360-52EA-410B-A1F6-6FDE0B274AD3}" type="slidenum">
              <a:rPr lang="ru-RU" altLang="ru-RU"/>
              <a:pPr>
                <a:defRPr/>
              </a:pPr>
              <a:t>‹#›</a:t>
            </a:fld>
            <a:endParaRPr lang="ru-RU" altLang="ru-RU"/>
          </a:p>
        </p:txBody>
      </p:sp>
    </p:spTree>
    <p:extLst>
      <p:ext uri="{BB962C8B-B14F-4D97-AF65-F5344CB8AC3E}">
        <p14:creationId xmlns:p14="http://schemas.microsoft.com/office/powerpoint/2010/main" val="2282178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pPr>
              <a:defRPr/>
            </a:pPr>
            <a:fld id="{A385A4CF-874C-41FD-B845-A5F60759EA89}" type="datetime1">
              <a:rPr lang="ru-RU"/>
              <a:pPr>
                <a:defRPr/>
              </a:pPr>
              <a:t>10.11.2023</a:t>
            </a:fld>
            <a:endParaRPr lang="ru-RU"/>
          </a:p>
        </p:txBody>
      </p:sp>
      <p:sp>
        <p:nvSpPr>
          <p:cNvPr id="3" name="Нижний колонтитул 23"/>
          <p:cNvSpPr>
            <a:spLocks noGrp="1"/>
          </p:cNvSpPr>
          <p:nvPr>
            <p:ph type="ftr" sz="quarter" idx="11"/>
          </p:nvPr>
        </p:nvSpPr>
        <p:spPr/>
        <p:txBody>
          <a:bodyPr/>
          <a:lstStyle>
            <a:lvl1pPr>
              <a:defRPr/>
            </a:lvl1pPr>
          </a:lstStyle>
          <a:p>
            <a:pPr>
              <a:defRPr/>
            </a:pPr>
            <a:endParaRPr lang="ru-RU"/>
          </a:p>
        </p:txBody>
      </p:sp>
      <p:sp>
        <p:nvSpPr>
          <p:cNvPr id="4" name="Номер слайда 6"/>
          <p:cNvSpPr>
            <a:spLocks noGrp="1"/>
          </p:cNvSpPr>
          <p:nvPr>
            <p:ph type="sldNum" sz="quarter" idx="12"/>
          </p:nvPr>
        </p:nvSpPr>
        <p:spPr/>
        <p:txBody>
          <a:bodyPr/>
          <a:lstStyle>
            <a:lvl1pPr>
              <a:defRPr smtClean="0"/>
            </a:lvl1pPr>
          </a:lstStyle>
          <a:p>
            <a:pPr>
              <a:defRPr/>
            </a:pPr>
            <a:fld id="{1BA7695E-819A-4D0F-AEEE-089A6F1AEDD6}" type="slidenum">
              <a:rPr lang="ru-RU" altLang="ru-RU"/>
              <a:pPr>
                <a:defRPr/>
              </a:pPr>
              <a:t>‹#›</a:t>
            </a:fld>
            <a:endParaRPr lang="ru-RU" altLang="ru-RU"/>
          </a:p>
        </p:txBody>
      </p:sp>
    </p:spTree>
    <p:extLst>
      <p:ext uri="{BB962C8B-B14F-4D97-AF65-F5344CB8AC3E}">
        <p14:creationId xmlns:p14="http://schemas.microsoft.com/office/powerpoint/2010/main" val="2698427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4"/>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a:lvl1pPr>
          </a:lstStyle>
          <a:p>
            <a:pPr>
              <a:defRPr/>
            </a:pPr>
            <a:fld id="{21BC5ABA-60F4-4279-A745-73E74FC16E7D}" type="datetime1">
              <a:rPr lang="ru-RU"/>
              <a:pPr>
                <a:defRPr/>
              </a:pPr>
              <a:t>10.11.2023</a:t>
            </a:fld>
            <a:endParaRPr lang="ru-RU"/>
          </a:p>
        </p:txBody>
      </p:sp>
      <p:sp>
        <p:nvSpPr>
          <p:cNvPr id="7" name="Нижний колонтитул 28"/>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smtClean="0"/>
            </a:lvl1pPr>
          </a:lstStyle>
          <a:p>
            <a:pPr>
              <a:defRPr/>
            </a:pPr>
            <a:fld id="{583B3804-1338-400C-9FF9-64A04D94AC0E}" type="slidenum">
              <a:rPr lang="ru-RU" altLang="ru-RU"/>
              <a:pPr>
                <a:defRPr/>
              </a:pPr>
              <a:t>‹#›</a:t>
            </a:fld>
            <a:endParaRPr lang="ru-RU" altLang="ru-RU"/>
          </a:p>
        </p:txBody>
      </p:sp>
    </p:spTree>
    <p:extLst>
      <p:ext uri="{BB962C8B-B14F-4D97-AF65-F5344CB8AC3E}">
        <p14:creationId xmlns:p14="http://schemas.microsoft.com/office/powerpoint/2010/main" val="3072720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381000" y="4993760"/>
            <a:ext cx="58674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pPr>
              <a:defRPr/>
            </a:pPr>
            <a:fld id="{C22084A3-749F-430D-B251-DE591CDCE2F1}" type="datetime1">
              <a:rPr lang="ru-RU"/>
              <a:pPr>
                <a:defRPr/>
              </a:pPr>
              <a:t>10.11.2023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30"/>
          <p:cNvSpPr>
            <a:spLocks noGrp="1"/>
          </p:cNvSpPr>
          <p:nvPr>
            <p:ph type="sldNum" sz="quarter" idx="12"/>
          </p:nvPr>
        </p:nvSpPr>
        <p:spPr/>
        <p:txBody>
          <a:bodyPr/>
          <a:lstStyle>
            <a:lvl1pPr>
              <a:defRPr smtClean="0"/>
            </a:lvl1pPr>
          </a:lstStyle>
          <a:p>
            <a:pPr>
              <a:defRPr/>
            </a:pPr>
            <a:fld id="{9FC50688-AD1E-4D5F-B45C-EDE12935A1E0}" type="slidenum">
              <a:rPr lang="ru-RU" altLang="ru-RU"/>
              <a:pPr>
                <a:defRPr/>
              </a:pPr>
              <a:t>‹#›</a:t>
            </a:fld>
            <a:endParaRPr lang="ru-RU" altLang="ru-RU"/>
          </a:p>
        </p:txBody>
      </p:sp>
    </p:spTree>
    <p:extLst>
      <p:ext uri="{BB962C8B-B14F-4D97-AF65-F5344CB8AC3E}">
        <p14:creationId xmlns:p14="http://schemas.microsoft.com/office/powerpoint/2010/main" val="259535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1029" name="Текст 7"/>
          <p:cNvSpPr>
            <a:spLocks noGrp="1"/>
          </p:cNvSpPr>
          <p:nvPr>
            <p:ph type="body" idx="1"/>
          </p:nvPr>
        </p:nvSpPr>
        <p:spPr bwMode="auto">
          <a:xfrm>
            <a:off x="304800" y="1554163"/>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defRPr>
            </a:lvl1pPr>
          </a:lstStyle>
          <a:p>
            <a:pPr>
              <a:defRPr/>
            </a:pPr>
            <a:fld id="{17292153-546F-461E-9839-A5A28B05F24E}" type="datetime1">
              <a:rPr lang="ru-RU"/>
              <a:pPr>
                <a:defRPr/>
              </a:pPr>
              <a:t>10.11.2023</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pPr>
              <a:defRPr/>
            </a:pP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solidFill>
                  <a:srgbClr val="D38E27"/>
                </a:solidFill>
                <a:latin typeface="Franklin Gothic Book" panose="020B0503020102020204" pitchFamily="34" charset="0"/>
              </a:defRPr>
            </a:lvl1pPr>
          </a:lstStyle>
          <a:p>
            <a:pPr>
              <a:defRPr/>
            </a:pPr>
            <a:fld id="{BBBAA5DC-6846-4A66-AA01-F06D029F791D}" type="slidenum">
              <a:rPr lang="ru-RU" altLang="ru-RU"/>
              <a:pPr>
                <a:defRPr/>
              </a:pPr>
              <a:t>‹#›</a:t>
            </a:fld>
            <a:endParaRPr lang="ru-RU" alt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eaLnBrk="1" fontAlgn="auto" hangingPunct="1">
              <a:spcBef>
                <a:spcPts val="0"/>
              </a:spcBef>
              <a:spcAft>
                <a:spcPts val="0"/>
              </a:spcAft>
              <a:defRPr/>
            </a:pPr>
            <a:endParaRPr lang="en-US">
              <a:latin typeface="+mn-lt"/>
            </a:endParaRPr>
          </a:p>
        </p:txBody>
      </p:sp>
    </p:spTree>
  </p:cSld>
  <p:clrMap bg1="lt1" tx1="dk1" bg2="lt2" tx2="dk2" accent1="accent1" accent2="accent2" accent3="accent3" accent4="accent4" accent5="accent5" accent6="accent6" hlink="hlink" folHlink="folHlink"/>
  <p:sldLayoutIdLst>
    <p:sldLayoutId id="2147484063" r:id="rId1"/>
    <p:sldLayoutId id="2147484064" r:id="rId2"/>
    <p:sldLayoutId id="2147484065" r:id="rId3"/>
    <p:sldLayoutId id="2147484060" r:id="rId4"/>
    <p:sldLayoutId id="2147484066" r:id="rId5"/>
    <p:sldLayoutId id="2147484061" r:id="rId6"/>
    <p:sldLayoutId id="2147484067" r:id="rId7"/>
    <p:sldLayoutId id="2147484068" r:id="rId8"/>
    <p:sldLayoutId id="2147484069" r:id="rId9"/>
    <p:sldLayoutId id="2147484062" r:id="rId10"/>
    <p:sldLayoutId id="2147484070" r:id="rId11"/>
  </p:sldLayoutIdLst>
  <p:hf hdr="0" ftr="0" dt="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417345"/>
            <a:ext cx="8866198" cy="2571768"/>
          </a:xfrm>
        </p:spPr>
        <p:txBody>
          <a:bodyPr>
            <a:normAutofit/>
          </a:bodyPr>
          <a:lstStyle/>
          <a:p>
            <a:pPr algn="ctr">
              <a:defRPr/>
            </a:pPr>
            <a:r>
              <a:rPr lang="ru-RU" b="1" smtClean="0">
                <a:solidFill>
                  <a:srgbClr val="7030A0"/>
                </a:solidFill>
              </a:rPr>
              <a:t>Тема :</a:t>
            </a:r>
            <a:r>
              <a:rPr lang="ru-RU" b="1" dirty="0" smtClean="0">
                <a:solidFill>
                  <a:srgbClr val="7030A0"/>
                </a:solidFill>
              </a:rPr>
              <a:t/>
            </a:r>
            <a:br>
              <a:rPr lang="ru-RU" b="1" dirty="0" smtClean="0">
                <a:solidFill>
                  <a:srgbClr val="7030A0"/>
                </a:solidFill>
              </a:rPr>
            </a:br>
            <a:r>
              <a:rPr lang="ru-RU" b="1" dirty="0" smtClean="0">
                <a:solidFill>
                  <a:srgbClr val="7030A0"/>
                </a:solidFill>
              </a:rPr>
              <a:t>«Определение и принципы государственно-частного партнерства»</a:t>
            </a:r>
            <a:endParaRPr lang="ru-RU" b="1" dirty="0">
              <a:solidFill>
                <a:srgbClr val="7030A0"/>
              </a:solidFill>
            </a:endParaRPr>
          </a:p>
        </p:txBody>
      </p:sp>
      <p:sp>
        <p:nvSpPr>
          <p:cNvPr id="5" name="Подзаголовок 4"/>
          <p:cNvSpPr>
            <a:spLocks noGrp="1"/>
          </p:cNvSpPr>
          <p:nvPr>
            <p:ph type="subTitle" idx="1"/>
          </p:nvPr>
        </p:nvSpPr>
        <p:spPr>
          <a:xfrm>
            <a:off x="342900" y="3068960"/>
            <a:ext cx="8458200" cy="3598863"/>
          </a:xfrm>
        </p:spPr>
        <p:txBody>
          <a:bodyPr>
            <a:noAutofit/>
          </a:bodyPr>
          <a:lstStyle/>
          <a:p>
            <a:pPr marL="514350" lvl="0" indent="-514350">
              <a:buClrTx/>
              <a:buSzPct val="100000"/>
              <a:buFont typeface="+mj-lt"/>
              <a:buAutoNum type="arabicPeriod"/>
            </a:pPr>
            <a:r>
              <a:rPr lang="ru-RU" sz="3000" b="1" dirty="0">
                <a:solidFill>
                  <a:schemeClr val="tx1"/>
                </a:solidFill>
              </a:rPr>
              <a:t>Определение и сущность государственно-частного партнерства</a:t>
            </a:r>
          </a:p>
          <a:p>
            <a:pPr marL="514350" lvl="0" indent="-514350">
              <a:buClrTx/>
              <a:buSzPct val="100000"/>
              <a:buFont typeface="+mj-lt"/>
              <a:buAutoNum type="arabicPeriod"/>
            </a:pPr>
            <a:r>
              <a:rPr lang="ru-RU" sz="3000" b="1" dirty="0">
                <a:solidFill>
                  <a:schemeClr val="tx1"/>
                </a:solidFill>
              </a:rPr>
              <a:t>Основные принципы государственно-частного партнерства</a:t>
            </a:r>
          </a:p>
          <a:p>
            <a:pPr marL="514350" lvl="0" indent="-514350">
              <a:buClrTx/>
              <a:buSzPct val="100000"/>
              <a:buFont typeface="+mj-lt"/>
              <a:buAutoNum type="arabicPeriod"/>
            </a:pPr>
            <a:r>
              <a:rPr lang="ru-RU" sz="3000" b="1" dirty="0">
                <a:solidFill>
                  <a:schemeClr val="tx1"/>
                </a:solidFill>
              </a:rPr>
              <a:t>Ключевые характеристики и факторы успеха государственно-частного партнерства</a:t>
            </a:r>
          </a:p>
          <a:p>
            <a:pPr marL="514350" indent="-514350" algn="just">
              <a:buClrTx/>
              <a:buSzPct val="100000"/>
              <a:buFont typeface="+mj-lt"/>
              <a:buAutoNum type="arabicPeriod"/>
            </a:pPr>
            <a:endParaRPr lang="ru-RU" sz="3000" b="1" dirty="0">
              <a:solidFill>
                <a:schemeClr val="tx1"/>
              </a:solidFill>
            </a:endParaRPr>
          </a:p>
        </p:txBody>
      </p:sp>
      <p:sp>
        <p:nvSpPr>
          <p:cNvPr id="4" name="Подзаголовок 2"/>
          <p:cNvSpPr txBox="1">
            <a:spLocks/>
          </p:cNvSpPr>
          <p:nvPr/>
        </p:nvSpPr>
        <p:spPr bwMode="auto">
          <a:xfrm>
            <a:off x="250825" y="4365625"/>
            <a:ext cx="8458200" cy="2232025"/>
          </a:xfrm>
          <a:prstGeom prst="rect">
            <a:avLst/>
          </a:prstGeom>
          <a:noFill/>
          <a:ln w="9525">
            <a:noFill/>
            <a:miter lim="800000"/>
            <a:headEnd/>
            <a:tailEnd/>
          </a:ln>
        </p:spPr>
        <p:txBody>
          <a:bodyPr anchor="b"/>
          <a:lstStyle/>
          <a:p>
            <a:pPr algn="ctr" eaLnBrk="1" fontAlgn="auto" hangingPunct="1">
              <a:spcBef>
                <a:spcPct val="20000"/>
              </a:spcBef>
              <a:spcAft>
                <a:spcPts val="0"/>
              </a:spcAft>
              <a:buClr>
                <a:schemeClr val="accent1"/>
              </a:buClr>
              <a:buSzPct val="70000"/>
              <a:buFont typeface="Wingdings 2"/>
              <a:buNone/>
              <a:defRPr/>
            </a:pPr>
            <a:endParaRPr lang="ru-RU" sz="2000" dirty="0">
              <a:solidFill>
                <a:schemeClr val="tx2">
                  <a:shade val="75000"/>
                </a:schemeClr>
              </a:solidFill>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6204" y="476671"/>
            <a:ext cx="8686800" cy="6244803"/>
          </a:xfrm>
        </p:spPr>
        <p:txBody>
          <a:bodyPr/>
          <a:lstStyle/>
          <a:p>
            <a:pPr marL="0" indent="0" algn="just">
              <a:buNone/>
            </a:pPr>
            <a:r>
              <a:rPr lang="ru-RU" sz="3000" b="1" dirty="0" smtClean="0">
                <a:solidFill>
                  <a:schemeClr val="tx1"/>
                </a:solidFill>
              </a:rPr>
              <a:t>	- </a:t>
            </a:r>
            <a:r>
              <a:rPr lang="ru-RU" sz="3000" b="1" dirty="0">
                <a:solidFill>
                  <a:srgbClr val="009900"/>
                </a:solidFill>
              </a:rPr>
              <a:t>земельное и иное законодательство</a:t>
            </a:r>
            <a:r>
              <a:rPr lang="ru-RU" sz="3000" b="1" dirty="0">
                <a:solidFill>
                  <a:schemeClr val="tx1"/>
                </a:solidFill>
              </a:rPr>
              <a:t>, регулирующее порядок подготовки территории строительства, включая изъятие земельных участков для государственных и муниципальных нужд, изменение категории земельных участков и т.д.;</a:t>
            </a:r>
          </a:p>
          <a:p>
            <a:pPr marL="0" indent="0" algn="just">
              <a:buNone/>
            </a:pPr>
            <a:r>
              <a:rPr lang="ru-RU" sz="3000" b="1" dirty="0" smtClean="0">
                <a:solidFill>
                  <a:schemeClr val="tx1"/>
                </a:solidFill>
              </a:rPr>
              <a:t>	- </a:t>
            </a:r>
            <a:r>
              <a:rPr lang="ru-RU" sz="3000" b="1" dirty="0">
                <a:solidFill>
                  <a:srgbClr val="009900"/>
                </a:solidFill>
              </a:rPr>
              <a:t>законодательство о государственных закупках</a:t>
            </a:r>
            <a:r>
              <a:rPr lang="ru-RU" sz="3000" b="1" dirty="0">
                <a:solidFill>
                  <a:schemeClr val="tx1"/>
                </a:solidFill>
              </a:rPr>
              <a:t>, регулирующее порядок размещения государственных заказов на поставку товаров, выполнение работ и оказание услуг для государственных (муниципальных) нужд в случае непосредственного финансового участия органов власти в проекте;</a:t>
            </a:r>
          </a:p>
          <a:p>
            <a:pPr marL="0" indent="0" algn="just">
              <a:buNone/>
            </a:pPr>
            <a:endParaRPr lang="ru-RU" sz="30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10</a:t>
            </a:fld>
            <a:endParaRPr lang="ru-RU" altLang="ru-RU"/>
          </a:p>
        </p:txBody>
      </p:sp>
    </p:spTree>
    <p:extLst>
      <p:ext uri="{BB962C8B-B14F-4D97-AF65-F5344CB8AC3E}">
        <p14:creationId xmlns:p14="http://schemas.microsoft.com/office/powerpoint/2010/main" val="17160122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404664"/>
            <a:ext cx="8686800" cy="6192688"/>
          </a:xfrm>
        </p:spPr>
        <p:txBody>
          <a:bodyPr/>
          <a:lstStyle/>
          <a:p>
            <a:pPr marL="0" indent="0" algn="just" defTabSz="985838">
              <a:buNone/>
            </a:pPr>
            <a:r>
              <a:rPr lang="ru-RU" b="1" dirty="0" smtClean="0">
                <a:solidFill>
                  <a:srgbClr val="009900"/>
                </a:solidFill>
              </a:rPr>
              <a:t>	-налоговое </a:t>
            </a:r>
            <a:r>
              <a:rPr lang="ru-RU" b="1" dirty="0">
                <a:solidFill>
                  <a:srgbClr val="009900"/>
                </a:solidFill>
              </a:rPr>
              <a:t>и таможенное законодательство</a:t>
            </a:r>
            <a:r>
              <a:rPr lang="ru-RU" b="1" dirty="0">
                <a:solidFill>
                  <a:schemeClr val="tx1"/>
                </a:solidFill>
              </a:rPr>
              <a:t>, определяющее порядок налогообложения хозяйственных операций в рамках реализации ГЧП проекта (Налоговый кодекс РФ) и порядок внешнеторговых операций с инвестиционными товарами (Таможенный кодекс РФ);</a:t>
            </a:r>
          </a:p>
          <a:p>
            <a:pPr marL="0" indent="0" algn="just" defTabSz="985838">
              <a:buNone/>
            </a:pPr>
            <a:r>
              <a:rPr lang="ru-RU" b="1" dirty="0" smtClean="0">
                <a:solidFill>
                  <a:srgbClr val="009900"/>
                </a:solidFill>
              </a:rPr>
              <a:t>	- законодательство </a:t>
            </a:r>
            <a:r>
              <a:rPr lang="ru-RU" b="1" dirty="0">
                <a:solidFill>
                  <a:srgbClr val="009900"/>
                </a:solidFill>
              </a:rPr>
              <a:t>о тарифах;</a:t>
            </a:r>
          </a:p>
          <a:p>
            <a:pPr marL="0" indent="0" algn="just" defTabSz="900113">
              <a:buNone/>
              <a:tabLst>
                <a:tab pos="985838" algn="l"/>
              </a:tabLst>
            </a:pPr>
            <a:r>
              <a:rPr lang="ru-RU" b="1" dirty="0" smtClean="0">
                <a:solidFill>
                  <a:srgbClr val="009900"/>
                </a:solidFill>
              </a:rPr>
              <a:t>	-нормативные </a:t>
            </a:r>
            <a:r>
              <a:rPr lang="ru-RU" b="1" dirty="0">
                <a:solidFill>
                  <a:srgbClr val="009900"/>
                </a:solidFill>
              </a:rPr>
              <a:t>правовые акты</a:t>
            </a:r>
            <a:r>
              <a:rPr lang="ru-RU" b="1" dirty="0">
                <a:solidFill>
                  <a:schemeClr val="tx1"/>
                </a:solidFill>
              </a:rPr>
              <a:t>, регулирующие инвестиционную деятельность и порядок деятельности инвестиционных институтов;</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11</a:t>
            </a:fld>
            <a:endParaRPr lang="ru-RU" altLang="ru-RU"/>
          </a:p>
        </p:txBody>
      </p:sp>
    </p:spTree>
    <p:extLst>
      <p:ext uri="{BB962C8B-B14F-4D97-AF65-F5344CB8AC3E}">
        <p14:creationId xmlns:p14="http://schemas.microsoft.com/office/powerpoint/2010/main" val="4252148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476672"/>
            <a:ext cx="8686800" cy="4525962"/>
          </a:xfrm>
        </p:spPr>
        <p:txBody>
          <a:bodyPr/>
          <a:lstStyle/>
          <a:p>
            <a:pPr marL="0" indent="900113" algn="just" defTabSz="900113">
              <a:buNone/>
            </a:pPr>
            <a:r>
              <a:rPr lang="ru-RU" b="1" dirty="0" smtClean="0">
                <a:solidFill>
                  <a:schemeClr val="tx1"/>
                </a:solidFill>
              </a:rPr>
              <a:t>-</a:t>
            </a:r>
            <a:r>
              <a:rPr lang="ru-RU" b="1" dirty="0" smtClean="0">
                <a:solidFill>
                  <a:srgbClr val="009900"/>
                </a:solidFill>
              </a:rPr>
              <a:t>нормативные </a:t>
            </a:r>
            <a:r>
              <a:rPr lang="ru-RU" b="1" dirty="0">
                <a:solidFill>
                  <a:srgbClr val="009900"/>
                </a:solidFill>
              </a:rPr>
              <a:t>правовые акты</a:t>
            </a:r>
            <a:r>
              <a:rPr lang="ru-RU" b="1" dirty="0">
                <a:solidFill>
                  <a:schemeClr val="tx1"/>
                </a:solidFill>
              </a:rPr>
              <a:t>, регулирующие правовой режим отдельных видов инфраструктуры (железнодорожный, автомобильный, воздушный, морской, трубопроводный транспорт, энергетика, объекты коммунального хозяйства);</a:t>
            </a:r>
          </a:p>
          <a:p>
            <a:pPr marL="0" indent="0" algn="just">
              <a:buNone/>
            </a:pPr>
            <a:r>
              <a:rPr lang="ru-RU" b="1" dirty="0" smtClean="0">
                <a:solidFill>
                  <a:schemeClr val="tx1"/>
                </a:solidFill>
              </a:rPr>
              <a:t>	-</a:t>
            </a:r>
            <a:r>
              <a:rPr lang="ru-RU" b="1" dirty="0" smtClean="0">
                <a:solidFill>
                  <a:srgbClr val="009900"/>
                </a:solidFill>
              </a:rPr>
              <a:t>нормативные </a:t>
            </a:r>
            <a:r>
              <a:rPr lang="ru-RU" b="1" dirty="0">
                <a:solidFill>
                  <a:srgbClr val="009900"/>
                </a:solidFill>
              </a:rPr>
              <a:t>правовые акты</a:t>
            </a:r>
            <a:r>
              <a:rPr lang="ru-RU" b="1" dirty="0">
                <a:solidFill>
                  <a:schemeClr val="tx1"/>
                </a:solidFill>
              </a:rPr>
              <a:t>, устанавливающие требования к эксплуатации объектов (например, по безопасности, охране окружающей среды, использованию объектов культурного и природного наследия, земельных участков).</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12</a:t>
            </a:fld>
            <a:endParaRPr lang="ru-RU" altLang="ru-RU"/>
          </a:p>
        </p:txBody>
      </p:sp>
    </p:spTree>
    <p:extLst>
      <p:ext uri="{BB962C8B-B14F-4D97-AF65-F5344CB8AC3E}">
        <p14:creationId xmlns:p14="http://schemas.microsoft.com/office/powerpoint/2010/main" val="27087049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412776"/>
            <a:ext cx="8686800" cy="4525962"/>
          </a:xfrm>
        </p:spPr>
        <p:txBody>
          <a:bodyPr/>
          <a:lstStyle/>
          <a:p>
            <a:pPr marL="0" indent="0" algn="just">
              <a:spcBef>
                <a:spcPts val="0"/>
              </a:spcBef>
              <a:buNone/>
            </a:pPr>
            <a:r>
              <a:rPr lang="ru-RU" b="1" dirty="0" smtClean="0">
                <a:solidFill>
                  <a:schemeClr val="tx1"/>
                </a:solidFill>
              </a:rPr>
              <a:t>	</a:t>
            </a:r>
            <a:r>
              <a:rPr lang="ru-RU" b="1" dirty="0" smtClean="0">
                <a:solidFill>
                  <a:srgbClr val="0000FF"/>
                </a:solidFill>
              </a:rPr>
              <a:t>В </a:t>
            </a:r>
            <a:r>
              <a:rPr lang="ru-RU" b="1" dirty="0">
                <a:solidFill>
                  <a:srgbClr val="0000FF"/>
                </a:solidFill>
              </a:rPr>
              <a:t>Федеральном законе от 13.07.2015 № </a:t>
            </a:r>
            <a:r>
              <a:rPr lang="ru-RU" b="1" dirty="0" smtClean="0">
                <a:solidFill>
                  <a:srgbClr val="0000FF"/>
                </a:solidFill>
              </a:rPr>
              <a:t>224-ФЗ </a:t>
            </a:r>
            <a:r>
              <a:rPr lang="ru-RU" b="1" dirty="0">
                <a:solidFill>
                  <a:schemeClr val="tx1"/>
                </a:solidFill>
              </a:rPr>
              <a:t>«О государственно-частном </a:t>
            </a:r>
            <a:r>
              <a:rPr lang="ru-RU" b="1" dirty="0" smtClean="0">
                <a:solidFill>
                  <a:schemeClr val="tx1"/>
                </a:solidFill>
              </a:rPr>
              <a:t>партнерстве, </a:t>
            </a:r>
            <a:r>
              <a:rPr lang="ru-RU" b="1" dirty="0" err="1" smtClean="0">
                <a:solidFill>
                  <a:schemeClr val="tx1"/>
                </a:solidFill>
              </a:rPr>
              <a:t>муниципально</a:t>
            </a:r>
            <a:r>
              <a:rPr lang="ru-RU" b="1" dirty="0" smtClean="0">
                <a:solidFill>
                  <a:schemeClr val="tx1"/>
                </a:solidFill>
              </a:rPr>
              <a:t>-частном </a:t>
            </a:r>
            <a:r>
              <a:rPr lang="ru-RU" b="1" dirty="0">
                <a:solidFill>
                  <a:schemeClr val="tx1"/>
                </a:solidFill>
              </a:rPr>
              <a:t>партнерстве в Российской Федерации и внесении изменений в отдельные законодательные акты Российской Федерации» </a:t>
            </a:r>
            <a:r>
              <a:rPr lang="ru-RU" b="1" dirty="0">
                <a:solidFill>
                  <a:srgbClr val="C00000"/>
                </a:solidFill>
              </a:rPr>
              <a:t>даются следующие понятия и определения</a:t>
            </a:r>
            <a:r>
              <a:rPr lang="ru-RU" b="1" dirty="0">
                <a:solidFill>
                  <a:schemeClr val="tx1"/>
                </a:solidFill>
              </a:rPr>
              <a:t>:</a:t>
            </a:r>
          </a:p>
          <a:p>
            <a:pPr marL="0" indent="0" algn="just">
              <a:spcBef>
                <a:spcPts val="0"/>
              </a:spcBef>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13</a:t>
            </a:fld>
            <a:endParaRPr lang="ru-RU" altLang="ru-RU"/>
          </a:p>
        </p:txBody>
      </p:sp>
    </p:spTree>
    <p:extLst>
      <p:ext uri="{BB962C8B-B14F-4D97-AF65-F5344CB8AC3E}">
        <p14:creationId xmlns:p14="http://schemas.microsoft.com/office/powerpoint/2010/main" val="425772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404664"/>
            <a:ext cx="8686800" cy="4525962"/>
          </a:xfrm>
        </p:spPr>
        <p:txBody>
          <a:bodyPr/>
          <a:lstStyle/>
          <a:p>
            <a:pPr marL="0" indent="0" algn="just">
              <a:buNone/>
            </a:pPr>
            <a:r>
              <a:rPr lang="ru-RU" b="1" dirty="0" smtClean="0">
                <a:solidFill>
                  <a:schemeClr val="tx1"/>
                </a:solidFill>
              </a:rPr>
              <a:t>	1</a:t>
            </a:r>
            <a:r>
              <a:rPr lang="ru-RU" b="1" dirty="0">
                <a:solidFill>
                  <a:schemeClr val="tx1"/>
                </a:solidFill>
              </a:rPr>
              <a:t>) </a:t>
            </a:r>
            <a:r>
              <a:rPr lang="ru-RU" b="1" dirty="0">
                <a:solidFill>
                  <a:srgbClr val="009900"/>
                </a:solidFill>
              </a:rPr>
              <a:t>ГЧП</a:t>
            </a:r>
            <a:r>
              <a:rPr lang="ru-RU" b="1" dirty="0">
                <a:solidFill>
                  <a:schemeClr val="tx1"/>
                </a:solidFill>
              </a:rPr>
              <a:t> - юридически оформленное на определенный срок и основанное на объединении ресурсов, распределении рисков сотрудничество публичного партнера, с одной стороны, и частного партнера, с другой стороны, которое осуществляется на основании соглашения о ГЧП, заключенного в соответствии с федеральным законодательством в целях привлечения в экономику частных инвестиций, обеспечения органами государственной власти доступности товаров, работ, услуг и повышения их качества;</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14</a:t>
            </a:fld>
            <a:endParaRPr lang="ru-RU" altLang="ru-RU"/>
          </a:p>
        </p:txBody>
      </p:sp>
    </p:spTree>
    <p:extLst>
      <p:ext uri="{BB962C8B-B14F-4D97-AF65-F5344CB8AC3E}">
        <p14:creationId xmlns:p14="http://schemas.microsoft.com/office/powerpoint/2010/main" val="2336915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340768"/>
            <a:ext cx="8686800" cy="4525962"/>
          </a:xfrm>
        </p:spPr>
        <p:txBody>
          <a:bodyPr/>
          <a:lstStyle/>
          <a:p>
            <a:pPr marL="0" indent="0" algn="just">
              <a:buNone/>
            </a:pPr>
            <a:r>
              <a:rPr lang="ru-RU" b="1" dirty="0" smtClean="0">
                <a:solidFill>
                  <a:schemeClr val="tx1"/>
                </a:solidFill>
              </a:rPr>
              <a:t>	2</a:t>
            </a:r>
            <a:r>
              <a:rPr lang="ru-RU" b="1" dirty="0">
                <a:solidFill>
                  <a:schemeClr val="tx1"/>
                </a:solidFill>
              </a:rPr>
              <a:t>) </a:t>
            </a:r>
            <a:r>
              <a:rPr lang="ru-RU" b="1" dirty="0">
                <a:solidFill>
                  <a:srgbClr val="009900"/>
                </a:solidFill>
              </a:rPr>
              <a:t>проект ГЧП </a:t>
            </a:r>
            <a:r>
              <a:rPr lang="ru-RU" b="1" dirty="0">
                <a:solidFill>
                  <a:schemeClr val="tx1"/>
                </a:solidFill>
              </a:rPr>
              <a:t>- проект, планируемый для реализации совместно публичным партнером и частным партнером на принципах ГЧП;</a:t>
            </a:r>
          </a:p>
          <a:p>
            <a:pPr marL="0" indent="0" algn="just">
              <a:buNone/>
            </a:pPr>
            <a:r>
              <a:rPr lang="ru-RU" b="1" dirty="0" smtClean="0">
                <a:solidFill>
                  <a:schemeClr val="tx1"/>
                </a:solidFill>
              </a:rPr>
              <a:t>	3</a:t>
            </a:r>
            <a:r>
              <a:rPr lang="ru-RU" b="1" dirty="0">
                <a:solidFill>
                  <a:schemeClr val="tx1"/>
                </a:solidFill>
              </a:rPr>
              <a:t>) </a:t>
            </a:r>
            <a:r>
              <a:rPr lang="ru-RU" b="1" dirty="0">
                <a:solidFill>
                  <a:srgbClr val="009900"/>
                </a:solidFill>
              </a:rPr>
              <a:t>соглашение о ГЧП </a:t>
            </a:r>
            <a:r>
              <a:rPr lang="ru-RU" b="1" dirty="0">
                <a:solidFill>
                  <a:schemeClr val="tx1"/>
                </a:solidFill>
              </a:rPr>
              <a:t>- гражданско-правовой договор между публичным партнером и частным партнером, заключенный на срок не менее чем три года в порядке и на условиях, которые установлены федеральным законодательством;</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15</a:t>
            </a:fld>
            <a:endParaRPr lang="ru-RU" altLang="ru-RU"/>
          </a:p>
        </p:txBody>
      </p:sp>
    </p:spTree>
    <p:extLst>
      <p:ext uri="{BB962C8B-B14F-4D97-AF65-F5344CB8AC3E}">
        <p14:creationId xmlns:p14="http://schemas.microsoft.com/office/powerpoint/2010/main" val="1916534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1331" y="476672"/>
            <a:ext cx="8686800" cy="4525962"/>
          </a:xfrm>
        </p:spPr>
        <p:txBody>
          <a:bodyPr/>
          <a:lstStyle/>
          <a:p>
            <a:pPr marL="0" indent="0" algn="just">
              <a:buNone/>
            </a:pPr>
            <a:r>
              <a:rPr lang="ru-RU" b="1" dirty="0" smtClean="0"/>
              <a:t>	4</a:t>
            </a:r>
            <a:r>
              <a:rPr lang="ru-RU" b="1" dirty="0"/>
              <a:t>) </a:t>
            </a:r>
            <a:r>
              <a:rPr lang="ru-RU" b="1" dirty="0">
                <a:solidFill>
                  <a:srgbClr val="009900"/>
                </a:solidFill>
              </a:rPr>
              <a:t>публичный партнер</a:t>
            </a:r>
            <a:r>
              <a:rPr lang="ru-RU" b="1" dirty="0"/>
              <a:t> - РФ, от имени которой выступает Правительство РФ или уполномоченный им федеральный орган исполнительной власти, либо субъект РФ, от имени которого выступает высший исполнительный орган государственной власти субъекта РФ или уполномоченный им орган исполнительной власти субъекта РФ;</a:t>
            </a:r>
          </a:p>
          <a:p>
            <a:pPr marL="0" indent="0" algn="just">
              <a:buNone/>
            </a:pPr>
            <a:r>
              <a:rPr lang="ru-RU" b="1" dirty="0" smtClean="0"/>
              <a:t>	5</a:t>
            </a:r>
            <a:r>
              <a:rPr lang="ru-RU" b="1" dirty="0"/>
              <a:t>) </a:t>
            </a:r>
            <a:r>
              <a:rPr lang="ru-RU" b="1" dirty="0">
                <a:solidFill>
                  <a:srgbClr val="009900"/>
                </a:solidFill>
              </a:rPr>
              <a:t>частный партнер </a:t>
            </a:r>
            <a:r>
              <a:rPr lang="ru-RU" b="1" dirty="0"/>
              <a:t>- российское юридическое лицо, с которым в соответствии с федеральным законодательством заключено соглашение.</a:t>
            </a:r>
          </a:p>
          <a:p>
            <a:pPr marL="0" indent="0" algn="just">
              <a:buNone/>
            </a:pPr>
            <a:endParaRPr lang="ru-RU" b="1"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16</a:t>
            </a:fld>
            <a:endParaRPr lang="ru-RU" altLang="ru-RU"/>
          </a:p>
        </p:txBody>
      </p:sp>
    </p:spTree>
    <p:extLst>
      <p:ext uri="{BB962C8B-B14F-4D97-AF65-F5344CB8AC3E}">
        <p14:creationId xmlns:p14="http://schemas.microsoft.com/office/powerpoint/2010/main" val="5160115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34950" y="1412776"/>
            <a:ext cx="8686800" cy="4525962"/>
          </a:xfrm>
        </p:spPr>
        <p:txBody>
          <a:bodyPr/>
          <a:lstStyle/>
          <a:p>
            <a:pPr marL="0" indent="0" algn="just">
              <a:buNone/>
            </a:pPr>
            <a:r>
              <a:rPr lang="ru-RU" b="1" dirty="0" smtClean="0">
                <a:solidFill>
                  <a:schemeClr val="tx1"/>
                </a:solidFill>
              </a:rPr>
              <a:t>	В </a:t>
            </a:r>
            <a:r>
              <a:rPr lang="ru-RU" b="1" dirty="0">
                <a:solidFill>
                  <a:schemeClr val="tx1"/>
                </a:solidFill>
              </a:rPr>
              <a:t>2006 г. в России появились первые региональные законы, посвященные ГЧП. </a:t>
            </a:r>
            <a:r>
              <a:rPr lang="ru-RU" b="1" dirty="0">
                <a:solidFill>
                  <a:srgbClr val="0000FF"/>
                </a:solidFill>
              </a:rPr>
              <a:t>(Закон Ставропольского края от 12 октября 2009 года, № 67-кз «О государственно-частном партнерстве в Ставропольском крае»).</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17</a:t>
            </a:fld>
            <a:endParaRPr lang="ru-RU" altLang="ru-RU"/>
          </a:p>
        </p:txBody>
      </p:sp>
    </p:spTree>
    <p:extLst>
      <p:ext uri="{BB962C8B-B14F-4D97-AF65-F5344CB8AC3E}">
        <p14:creationId xmlns:p14="http://schemas.microsoft.com/office/powerpoint/2010/main" val="1627622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404664"/>
            <a:ext cx="8686800" cy="7154515"/>
          </a:xfrm>
        </p:spPr>
        <p:txBody>
          <a:bodyPr/>
          <a:lstStyle/>
          <a:p>
            <a:pPr marL="0" indent="0" algn="just">
              <a:buNone/>
            </a:pPr>
            <a:r>
              <a:rPr lang="ru-RU" sz="3000" b="1" dirty="0" smtClean="0">
                <a:solidFill>
                  <a:schemeClr val="tx1"/>
                </a:solidFill>
              </a:rPr>
              <a:t>	Непременными </a:t>
            </a:r>
            <a:r>
              <a:rPr lang="ru-RU" sz="3000" b="1" dirty="0">
                <a:solidFill>
                  <a:schemeClr val="tx1"/>
                </a:solidFill>
              </a:rPr>
              <a:t>условиями успешной реализации планов ГЧП </a:t>
            </a:r>
            <a:r>
              <a:rPr lang="ru-RU" sz="3000" b="1" dirty="0">
                <a:solidFill>
                  <a:srgbClr val="C00000"/>
                </a:solidFill>
              </a:rPr>
              <a:t>являются следующие факторы: </a:t>
            </a:r>
            <a:endParaRPr lang="ru-RU" sz="3000" b="1" dirty="0" smtClean="0">
              <a:solidFill>
                <a:srgbClr val="C00000"/>
              </a:solidFill>
            </a:endParaRPr>
          </a:p>
          <a:p>
            <a:pPr algn="just">
              <a:buClrTx/>
              <a:buSzPct val="100000"/>
              <a:buFont typeface="Franklin Gothic Book" panose="020B0503020102020204" pitchFamily="34" charset="0"/>
              <a:buChar char="−"/>
            </a:pPr>
            <a:r>
              <a:rPr lang="ru-RU" sz="3000" b="1" dirty="0" smtClean="0">
                <a:solidFill>
                  <a:schemeClr val="tx1"/>
                </a:solidFill>
              </a:rPr>
              <a:t>разработка </a:t>
            </a:r>
            <a:r>
              <a:rPr lang="ru-RU" sz="3000" b="1" dirty="0">
                <a:solidFill>
                  <a:schemeClr val="tx1"/>
                </a:solidFill>
              </a:rPr>
              <a:t>соответствующего </a:t>
            </a:r>
            <a:r>
              <a:rPr lang="ru-RU" sz="3000" b="1" dirty="0" smtClean="0">
                <a:solidFill>
                  <a:schemeClr val="tx1"/>
                </a:solidFill>
              </a:rPr>
              <a:t>законодательства;</a:t>
            </a:r>
          </a:p>
          <a:p>
            <a:pPr algn="just">
              <a:buClrTx/>
              <a:buSzPct val="100000"/>
              <a:buFont typeface="Franklin Gothic Book" panose="020B0503020102020204" pitchFamily="34" charset="0"/>
              <a:buChar char="−"/>
            </a:pPr>
            <a:r>
              <a:rPr lang="ru-RU" sz="3000" b="1" dirty="0" smtClean="0">
                <a:solidFill>
                  <a:schemeClr val="tx1"/>
                </a:solidFill>
              </a:rPr>
              <a:t>обеспечение </a:t>
            </a:r>
            <a:r>
              <a:rPr lang="ru-RU" sz="3000" b="1" dirty="0">
                <a:solidFill>
                  <a:schemeClr val="tx1"/>
                </a:solidFill>
              </a:rPr>
              <a:t>прозрачности деятельности частных компаний на объектах государственной и муниципальной </a:t>
            </a:r>
            <a:r>
              <a:rPr lang="ru-RU" sz="3000" b="1" dirty="0" smtClean="0">
                <a:solidFill>
                  <a:schemeClr val="tx1"/>
                </a:solidFill>
              </a:rPr>
              <a:t>собственности;</a:t>
            </a:r>
          </a:p>
          <a:p>
            <a:pPr algn="just">
              <a:buClrTx/>
              <a:buSzPct val="100000"/>
              <a:buFont typeface="Franklin Gothic Book" panose="020B0503020102020204" pitchFamily="34" charset="0"/>
              <a:buChar char="−"/>
            </a:pPr>
            <a:r>
              <a:rPr lang="ru-RU" sz="3000" b="1" dirty="0" smtClean="0">
                <a:solidFill>
                  <a:schemeClr val="tx1"/>
                </a:solidFill>
              </a:rPr>
              <a:t>выработка </a:t>
            </a:r>
            <a:r>
              <a:rPr lang="ru-RU" sz="3000" b="1" dirty="0">
                <a:solidFill>
                  <a:schemeClr val="tx1"/>
                </a:solidFill>
              </a:rPr>
              <a:t>четких рекомендаций и инструкций; </a:t>
            </a:r>
            <a:endParaRPr lang="ru-RU" sz="3000" b="1" dirty="0" smtClean="0">
              <a:solidFill>
                <a:schemeClr val="tx1"/>
              </a:solidFill>
            </a:endParaRPr>
          </a:p>
          <a:p>
            <a:pPr algn="just">
              <a:buClrTx/>
              <a:buSzPct val="100000"/>
              <a:buFont typeface="Franklin Gothic Book" panose="020B0503020102020204" pitchFamily="34" charset="0"/>
              <a:buChar char="−"/>
            </a:pPr>
            <a:r>
              <a:rPr lang="ru-RU" sz="3000" b="1" dirty="0" smtClean="0">
                <a:solidFill>
                  <a:schemeClr val="tx1"/>
                </a:solidFill>
              </a:rPr>
              <a:t>строгое </a:t>
            </a:r>
            <a:r>
              <a:rPr lang="ru-RU" sz="3000" b="1" dirty="0">
                <a:solidFill>
                  <a:schemeClr val="tx1"/>
                </a:solidFill>
              </a:rPr>
              <a:t>следование государства постулатам объявленной политики и принципам </a:t>
            </a:r>
            <a:r>
              <a:rPr lang="ru-RU" sz="3000" b="1" dirty="0" smtClean="0">
                <a:solidFill>
                  <a:schemeClr val="tx1"/>
                </a:solidFill>
              </a:rPr>
              <a:t>ГЧП;</a:t>
            </a:r>
          </a:p>
          <a:p>
            <a:pPr algn="just">
              <a:buClrTx/>
              <a:buSzPct val="100000"/>
              <a:buFont typeface="Franklin Gothic Book" panose="020B0503020102020204" pitchFamily="34" charset="0"/>
              <a:buChar char="−"/>
            </a:pPr>
            <a:r>
              <a:rPr lang="ru-RU" sz="3000" b="1" dirty="0" smtClean="0">
                <a:solidFill>
                  <a:schemeClr val="tx1"/>
                </a:solidFill>
              </a:rPr>
              <a:t>стабильность </a:t>
            </a:r>
            <a:r>
              <a:rPr lang="ru-RU" sz="3000" b="1" dirty="0">
                <a:solidFill>
                  <a:schemeClr val="tx1"/>
                </a:solidFill>
              </a:rPr>
              <a:t>общей политической обстановки.</a:t>
            </a:r>
          </a:p>
        </p:txBody>
      </p:sp>
      <p:sp>
        <p:nvSpPr>
          <p:cNvPr id="4" name="Номер слайда 3"/>
          <p:cNvSpPr>
            <a:spLocks noGrp="1"/>
          </p:cNvSpPr>
          <p:nvPr>
            <p:ph type="sldNum" sz="quarter" idx="12"/>
          </p:nvPr>
        </p:nvSpPr>
        <p:spPr>
          <a:xfrm>
            <a:off x="8229600" y="6473825"/>
            <a:ext cx="758825" cy="391478"/>
          </a:xfrm>
        </p:spPr>
        <p:txBody>
          <a:bodyPr/>
          <a:lstStyle/>
          <a:p>
            <a:pPr>
              <a:defRPr/>
            </a:pPr>
            <a:fld id="{9409FA89-C94D-4424-9B0D-117354EEE721}" type="slidenum">
              <a:rPr lang="ru-RU" altLang="ru-RU" smtClean="0"/>
              <a:pPr>
                <a:defRPr/>
              </a:pPr>
              <a:t>18</a:t>
            </a:fld>
            <a:endParaRPr lang="ru-RU" altLang="ru-RU"/>
          </a:p>
        </p:txBody>
      </p:sp>
    </p:spTree>
    <p:extLst>
      <p:ext uri="{BB962C8B-B14F-4D97-AF65-F5344CB8AC3E}">
        <p14:creationId xmlns:p14="http://schemas.microsoft.com/office/powerpoint/2010/main" val="3364769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3300" b="1" dirty="0" smtClean="0">
                <a:solidFill>
                  <a:srgbClr val="7030A0"/>
                </a:solidFill>
              </a:rPr>
              <a:t>ВОПРОС 2. ОСНОВНЫЕ ПРИНЦИПЫ ГОСУДАРСТВЕННО-ЧАСТНОГО ПАРТНЕРСТВА</a:t>
            </a:r>
            <a:endParaRPr lang="ru-RU" sz="3300" b="1" dirty="0">
              <a:solidFill>
                <a:srgbClr val="7030A0"/>
              </a:solidFill>
            </a:endParaRPr>
          </a:p>
        </p:txBody>
      </p:sp>
      <p:sp>
        <p:nvSpPr>
          <p:cNvPr id="3" name="Объект 2"/>
          <p:cNvSpPr>
            <a:spLocks noGrp="1"/>
          </p:cNvSpPr>
          <p:nvPr>
            <p:ph idx="1"/>
          </p:nvPr>
        </p:nvSpPr>
        <p:spPr>
          <a:xfrm>
            <a:off x="301625" y="1621631"/>
            <a:ext cx="8686800" cy="4525962"/>
          </a:xfrm>
        </p:spPr>
        <p:txBody>
          <a:bodyPr/>
          <a:lstStyle/>
          <a:p>
            <a:pPr marL="0" indent="0" algn="just">
              <a:buNone/>
            </a:pPr>
            <a:r>
              <a:rPr lang="ru-RU" b="1" dirty="0">
                <a:solidFill>
                  <a:srgbClr val="0000FF"/>
                </a:solidFill>
              </a:rPr>
              <a:t>Основные принципы ГЧП:</a:t>
            </a:r>
          </a:p>
          <a:p>
            <a:pPr marL="0" lvl="0" indent="0" algn="just">
              <a:buNone/>
            </a:pPr>
            <a:r>
              <a:rPr lang="ru-RU" b="1" dirty="0" smtClean="0">
                <a:solidFill>
                  <a:schemeClr val="tx1"/>
                </a:solidFill>
              </a:rPr>
              <a:t>	1.Равенство </a:t>
            </a:r>
            <a:r>
              <a:rPr lang="ru-RU" b="1" dirty="0">
                <a:solidFill>
                  <a:schemeClr val="tx1"/>
                </a:solidFill>
              </a:rPr>
              <a:t>интересов сторон и свобода выбора действий.</a:t>
            </a:r>
          </a:p>
          <a:p>
            <a:pPr marL="0" lvl="0" indent="0" algn="just">
              <a:buNone/>
            </a:pPr>
            <a:r>
              <a:rPr lang="ru-RU" b="1" dirty="0" smtClean="0">
                <a:solidFill>
                  <a:schemeClr val="tx1"/>
                </a:solidFill>
              </a:rPr>
              <a:t>	2.Стабильность </a:t>
            </a:r>
            <a:r>
              <a:rPr lang="ru-RU" b="1" dirty="0">
                <a:solidFill>
                  <a:schemeClr val="tx1"/>
                </a:solidFill>
              </a:rPr>
              <a:t>контракта ГЧП и одновременно возможности его изменения и адаптации.</a:t>
            </a:r>
          </a:p>
          <a:p>
            <a:pPr marL="0" lvl="0" indent="0" algn="just">
              <a:buNone/>
            </a:pPr>
            <a:r>
              <a:rPr lang="ru-RU" b="1" dirty="0" smtClean="0">
                <a:solidFill>
                  <a:schemeClr val="tx1"/>
                </a:solidFill>
              </a:rPr>
              <a:t>	3.Ответственность </a:t>
            </a:r>
            <a:r>
              <a:rPr lang="ru-RU" b="1" dirty="0">
                <a:solidFill>
                  <a:schemeClr val="tx1"/>
                </a:solidFill>
              </a:rPr>
              <a:t>за исполнение условий контракта</a:t>
            </a:r>
          </a:p>
          <a:p>
            <a:pPr marL="0" lvl="0" indent="0" algn="just">
              <a:buNone/>
            </a:pPr>
            <a:r>
              <a:rPr lang="ru-RU" b="1" dirty="0" smtClean="0">
                <a:solidFill>
                  <a:schemeClr val="tx1"/>
                </a:solidFill>
              </a:rPr>
              <a:t>	4. </a:t>
            </a:r>
            <a:r>
              <a:rPr lang="ru-RU" b="1" dirty="0" err="1" smtClean="0">
                <a:solidFill>
                  <a:schemeClr val="tx1"/>
                </a:solidFill>
              </a:rPr>
              <a:t>Конкурентность</a:t>
            </a:r>
            <a:r>
              <a:rPr lang="ru-RU" b="1" dirty="0">
                <a:solidFill>
                  <a:schemeClr val="tx1"/>
                </a:solidFill>
              </a:rPr>
              <a:t>.</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19</a:t>
            </a:fld>
            <a:endParaRPr lang="ru-RU" altLang="ru-RU"/>
          </a:p>
        </p:txBody>
      </p:sp>
    </p:spTree>
    <p:extLst>
      <p:ext uri="{BB962C8B-B14F-4D97-AF65-F5344CB8AC3E}">
        <p14:creationId xmlns:p14="http://schemas.microsoft.com/office/powerpoint/2010/main" val="4140847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16632"/>
            <a:ext cx="8686800" cy="838200"/>
          </a:xfrm>
        </p:spPr>
        <p:txBody>
          <a:bodyPr>
            <a:normAutofit fontScale="90000"/>
          </a:bodyPr>
          <a:lstStyle/>
          <a:p>
            <a:pPr algn="ctr">
              <a:defRPr/>
            </a:pPr>
            <a:r>
              <a:rPr lang="ru-RU" b="1" dirty="0" smtClean="0">
                <a:solidFill>
                  <a:srgbClr val="7030A0"/>
                </a:solidFill>
              </a:rPr>
              <a:t>Вопрос 1. определение государственно-частного партнерства</a:t>
            </a:r>
            <a:endParaRPr lang="ru-RU" b="1" dirty="0">
              <a:solidFill>
                <a:srgbClr val="7030A0"/>
              </a:solidFill>
            </a:endParaRPr>
          </a:p>
        </p:txBody>
      </p:sp>
      <p:sp>
        <p:nvSpPr>
          <p:cNvPr id="11267" name="Содержимое 2"/>
          <p:cNvSpPr>
            <a:spLocks noGrp="1"/>
          </p:cNvSpPr>
          <p:nvPr>
            <p:ph idx="1"/>
          </p:nvPr>
        </p:nvSpPr>
        <p:spPr>
          <a:xfrm>
            <a:off x="301625" y="1384015"/>
            <a:ext cx="8686800" cy="4660627"/>
          </a:xfrm>
        </p:spPr>
        <p:txBody>
          <a:bodyPr>
            <a:noAutofit/>
          </a:bodyPr>
          <a:lstStyle/>
          <a:p>
            <a:pPr marL="0" indent="0" algn="just">
              <a:lnSpc>
                <a:spcPct val="120000"/>
              </a:lnSpc>
              <a:buNone/>
            </a:pPr>
            <a:r>
              <a:rPr lang="ru-RU" sz="2800" b="1" dirty="0" smtClean="0">
                <a:solidFill>
                  <a:srgbClr val="C00000"/>
                </a:solidFill>
              </a:rPr>
              <a:t>Государственно-частное </a:t>
            </a:r>
            <a:r>
              <a:rPr lang="ru-RU" sz="2800" b="1" dirty="0">
                <a:solidFill>
                  <a:srgbClr val="C00000"/>
                </a:solidFill>
              </a:rPr>
              <a:t>партнерство понимается как: </a:t>
            </a:r>
          </a:p>
          <a:p>
            <a:pPr marL="0" indent="0" algn="just">
              <a:lnSpc>
                <a:spcPct val="120000"/>
              </a:lnSpc>
              <a:buNone/>
            </a:pPr>
            <a:r>
              <a:rPr lang="ru-RU" sz="2800" b="1" dirty="0" smtClean="0">
                <a:solidFill>
                  <a:schemeClr val="tx1"/>
                </a:solidFill>
              </a:rPr>
              <a:t>      - </a:t>
            </a:r>
            <a:r>
              <a:rPr lang="ru-RU" sz="2800" b="1" dirty="0">
                <a:solidFill>
                  <a:schemeClr val="tx1"/>
                </a:solidFill>
              </a:rPr>
              <a:t>система отношений государства и бизнеса, которая широко используется в качестве инструмента национального, международного, регионального, городского, муниципального экономического и социального развития. </a:t>
            </a:r>
          </a:p>
          <a:p>
            <a:pPr marL="0" indent="0" algn="just">
              <a:lnSpc>
                <a:spcPct val="120000"/>
              </a:lnSpc>
              <a:buNone/>
            </a:pPr>
            <a:r>
              <a:rPr lang="ru-RU" sz="2800" b="1" dirty="0" smtClean="0">
                <a:solidFill>
                  <a:schemeClr val="tx1"/>
                </a:solidFill>
              </a:rPr>
              <a:t>      - </a:t>
            </a:r>
            <a:r>
              <a:rPr lang="ru-RU" sz="2800" b="1" dirty="0">
                <a:solidFill>
                  <a:schemeClr val="tx1"/>
                </a:solidFill>
              </a:rPr>
              <a:t>конкретные проекты, реализуемые совместно государственными органами и частными компаниями на объектах государственной и муниципальной собственности.</a:t>
            </a:r>
          </a:p>
        </p:txBody>
      </p:sp>
      <p:sp>
        <p:nvSpPr>
          <p:cNvPr id="12292" name="Номер слайда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fld id="{07D020CA-3800-4E74-9DEA-27EF0308C088}" type="slidenum">
              <a:rPr lang="ru-RU" altLang="ru-RU" sz="1200">
                <a:solidFill>
                  <a:srgbClr val="D38E27"/>
                </a:solidFill>
              </a:rPr>
              <a:pPr>
                <a:spcBef>
                  <a:spcPct val="0"/>
                </a:spcBef>
                <a:buClrTx/>
                <a:buSzTx/>
                <a:buFontTx/>
                <a:buNone/>
              </a:pPr>
              <a:t>2</a:t>
            </a:fld>
            <a:endParaRPr lang="ru-RU" altLang="ru-RU" sz="1200">
              <a:solidFill>
                <a:srgbClr val="D38E27"/>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340768"/>
            <a:ext cx="8686800" cy="4525962"/>
          </a:xfrm>
        </p:spPr>
        <p:txBody>
          <a:bodyPr/>
          <a:lstStyle/>
          <a:p>
            <a:pPr marL="0" lvl="0" indent="0" algn="just">
              <a:buClrTx/>
              <a:buSzPct val="100000"/>
              <a:buNone/>
            </a:pPr>
            <a:r>
              <a:rPr lang="ru-RU" sz="3300" b="1" dirty="0" smtClean="0">
                <a:solidFill>
                  <a:schemeClr val="tx1"/>
                </a:solidFill>
              </a:rPr>
              <a:t>	5.Прозрачность </a:t>
            </a:r>
            <a:r>
              <a:rPr lang="ru-RU" sz="3300" b="1" dirty="0">
                <a:solidFill>
                  <a:schemeClr val="tx1"/>
                </a:solidFill>
              </a:rPr>
              <a:t>и обратная связь.</a:t>
            </a:r>
          </a:p>
          <a:p>
            <a:pPr marL="0" lvl="0" indent="0" algn="just">
              <a:buClrTx/>
              <a:buSzPct val="100000"/>
              <a:buNone/>
            </a:pPr>
            <a:r>
              <a:rPr lang="ru-RU" sz="3300" b="1" dirty="0" smtClean="0">
                <a:solidFill>
                  <a:schemeClr val="tx1"/>
                </a:solidFill>
              </a:rPr>
              <a:t>	6.Невмешательство </a:t>
            </a:r>
            <a:r>
              <a:rPr lang="ru-RU" sz="3300" b="1" dirty="0">
                <a:solidFill>
                  <a:schemeClr val="tx1"/>
                </a:solidFill>
              </a:rPr>
              <a:t>государства в сферу ответственности частного партнера.</a:t>
            </a:r>
          </a:p>
          <a:p>
            <a:pPr marL="0" lvl="0" indent="0" algn="just">
              <a:buClrTx/>
              <a:buSzPct val="100000"/>
              <a:buNone/>
            </a:pPr>
            <a:r>
              <a:rPr lang="ru-RU" sz="3300" b="1" dirty="0" smtClean="0">
                <a:solidFill>
                  <a:schemeClr val="tx1"/>
                </a:solidFill>
              </a:rPr>
              <a:t>	7.Стимулирование </a:t>
            </a:r>
            <a:r>
              <a:rPr lang="ru-RU" sz="3300" b="1" dirty="0">
                <a:solidFill>
                  <a:schemeClr val="tx1"/>
                </a:solidFill>
              </a:rPr>
              <a:t>и гарантии.</a:t>
            </a:r>
          </a:p>
          <a:p>
            <a:pPr marL="0" lvl="0" indent="0" algn="just">
              <a:buClrTx/>
              <a:buSzPct val="100000"/>
              <a:buNone/>
            </a:pPr>
            <a:r>
              <a:rPr lang="ru-RU" sz="3300" b="1" dirty="0" smtClean="0">
                <a:solidFill>
                  <a:schemeClr val="tx1"/>
                </a:solidFill>
              </a:rPr>
              <a:t>	8.Возмездность</a:t>
            </a:r>
            <a:r>
              <a:rPr lang="ru-RU" sz="3300" b="1" dirty="0">
                <a:solidFill>
                  <a:schemeClr val="tx1"/>
                </a:solidFill>
              </a:rPr>
              <a:t>.</a:t>
            </a:r>
          </a:p>
          <a:p>
            <a:pPr marL="0" lvl="0" indent="0" algn="just">
              <a:buClrTx/>
              <a:buSzPct val="100000"/>
              <a:buNone/>
            </a:pPr>
            <a:r>
              <a:rPr lang="ru-RU" sz="3300" b="1" dirty="0" smtClean="0">
                <a:solidFill>
                  <a:schemeClr val="tx1"/>
                </a:solidFill>
              </a:rPr>
              <a:t>	9.Равноправное </a:t>
            </a:r>
            <a:r>
              <a:rPr lang="ru-RU" sz="3300" b="1" dirty="0">
                <a:solidFill>
                  <a:schemeClr val="tx1"/>
                </a:solidFill>
              </a:rPr>
              <a:t>отношение к иностранным </a:t>
            </a:r>
            <a:r>
              <a:rPr lang="ru-RU" sz="3300" b="1" dirty="0" smtClean="0">
                <a:solidFill>
                  <a:schemeClr val="tx1"/>
                </a:solidFill>
              </a:rPr>
              <a:t>компаниям</a:t>
            </a:r>
            <a:r>
              <a:rPr lang="ru-RU" sz="3300" b="1" dirty="0">
                <a:solidFill>
                  <a:schemeClr val="tx1"/>
                </a:solidFill>
              </a:rPr>
              <a:t>.</a:t>
            </a:r>
          </a:p>
          <a:p>
            <a:pPr marL="0" indent="0" algn="just">
              <a:buNone/>
            </a:pPr>
            <a:endParaRPr lang="ru-RU" sz="33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20</a:t>
            </a:fld>
            <a:endParaRPr lang="ru-RU" altLang="ru-RU"/>
          </a:p>
        </p:txBody>
      </p:sp>
    </p:spTree>
    <p:extLst>
      <p:ext uri="{BB962C8B-B14F-4D97-AF65-F5344CB8AC3E}">
        <p14:creationId xmlns:p14="http://schemas.microsoft.com/office/powerpoint/2010/main" val="2084963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5115" y="548679"/>
            <a:ext cx="8686800" cy="6172795"/>
          </a:xfrm>
        </p:spPr>
        <p:txBody>
          <a:bodyPr/>
          <a:lstStyle/>
          <a:p>
            <a:pPr marL="0" indent="0" algn="just">
              <a:buNone/>
            </a:pPr>
            <a:r>
              <a:rPr lang="ru-RU" b="1" dirty="0" smtClean="0">
                <a:solidFill>
                  <a:srgbClr val="C00000"/>
                </a:solidFill>
              </a:rPr>
              <a:t>	1. Принцип </a:t>
            </a:r>
            <a:r>
              <a:rPr lang="ru-RU" b="1" dirty="0">
                <a:solidFill>
                  <a:srgbClr val="C00000"/>
                </a:solidFill>
              </a:rPr>
              <a:t>равенства интересов сторон и свободы выбора действий. </a:t>
            </a:r>
          </a:p>
          <a:p>
            <a:pPr marL="0" indent="0" algn="just">
              <a:buNone/>
            </a:pPr>
            <a:r>
              <a:rPr lang="ru-RU" b="1" dirty="0" smtClean="0">
                <a:solidFill>
                  <a:srgbClr val="0000FF"/>
                </a:solidFill>
              </a:rPr>
              <a:t>Он </a:t>
            </a:r>
            <a:r>
              <a:rPr lang="ru-RU" b="1" dirty="0">
                <a:solidFill>
                  <a:srgbClr val="0000FF"/>
                </a:solidFill>
              </a:rPr>
              <a:t>подразумевает:</a:t>
            </a:r>
          </a:p>
          <a:p>
            <a:pPr marL="0" indent="0" algn="just">
              <a:buNone/>
            </a:pPr>
            <a:r>
              <a:rPr lang="ru-RU" b="1" dirty="0" smtClean="0">
                <a:solidFill>
                  <a:schemeClr val="tx1"/>
                </a:solidFill>
              </a:rPr>
              <a:t>	- </a:t>
            </a:r>
            <a:r>
              <a:rPr lang="ru-RU" b="1" dirty="0">
                <a:solidFill>
                  <a:schemeClr val="tx1"/>
                </a:solidFill>
              </a:rPr>
              <a:t>равенство всех экономических агентов в доступе к услугам, оказываемым частными компаниями в сфере общественных услуг;</a:t>
            </a:r>
          </a:p>
          <a:p>
            <a:pPr marL="0" indent="0" algn="just">
              <a:buNone/>
            </a:pPr>
            <a:r>
              <a:rPr lang="ru-RU" b="1" dirty="0" smtClean="0">
                <a:solidFill>
                  <a:schemeClr val="tx1"/>
                </a:solidFill>
              </a:rPr>
              <a:t>	- </a:t>
            </a:r>
            <a:r>
              <a:rPr lang="ru-RU" b="1" dirty="0">
                <a:solidFill>
                  <a:schemeClr val="tx1"/>
                </a:solidFill>
              </a:rPr>
              <a:t>равенство всех частных компаний в праве заключения контрактов ГЧП;</a:t>
            </a:r>
          </a:p>
          <a:p>
            <a:pPr marL="0" indent="0" algn="just">
              <a:buNone/>
            </a:pPr>
            <a:r>
              <a:rPr lang="ru-RU" b="1" dirty="0" smtClean="0">
                <a:solidFill>
                  <a:schemeClr val="tx1"/>
                </a:solidFill>
              </a:rPr>
              <a:t>	- </a:t>
            </a:r>
            <a:r>
              <a:rPr lang="ru-RU" b="1" dirty="0">
                <a:solidFill>
                  <a:schemeClr val="tx1"/>
                </a:solidFill>
              </a:rPr>
              <a:t>свободу партнеров выбирать формы и методы достижения целей, стоящих перед партнерством.</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21</a:t>
            </a:fld>
            <a:endParaRPr lang="ru-RU" altLang="ru-RU"/>
          </a:p>
        </p:txBody>
      </p:sp>
    </p:spTree>
    <p:extLst>
      <p:ext uri="{BB962C8B-B14F-4D97-AF65-F5344CB8AC3E}">
        <p14:creationId xmlns:p14="http://schemas.microsoft.com/office/powerpoint/2010/main" val="31535591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16631"/>
            <a:ext cx="8686800" cy="6604843"/>
          </a:xfrm>
        </p:spPr>
        <p:txBody>
          <a:bodyPr/>
          <a:lstStyle/>
          <a:p>
            <a:pPr marL="0" indent="0" algn="just">
              <a:buNone/>
            </a:pPr>
            <a:r>
              <a:rPr lang="ru-RU" sz="3100" b="1" dirty="0" smtClean="0">
                <a:solidFill>
                  <a:srgbClr val="C00000"/>
                </a:solidFill>
              </a:rPr>
              <a:t>	2.Принцип </a:t>
            </a:r>
            <a:r>
              <a:rPr lang="ru-RU" sz="3100" b="1" dirty="0">
                <a:solidFill>
                  <a:srgbClr val="C00000"/>
                </a:solidFill>
              </a:rPr>
              <a:t>стабильности контракта ГЧП и одновременно возможности его изменения и адаптации. </a:t>
            </a:r>
          </a:p>
          <a:p>
            <a:pPr marL="0" indent="0" algn="just">
              <a:buNone/>
            </a:pPr>
            <a:r>
              <a:rPr lang="ru-RU" sz="3100" b="1" dirty="0" smtClean="0">
                <a:solidFill>
                  <a:schemeClr val="tx1"/>
                </a:solidFill>
              </a:rPr>
              <a:t>	</a:t>
            </a:r>
            <a:r>
              <a:rPr lang="ru-RU" sz="3100" b="1" dirty="0" smtClean="0">
                <a:solidFill>
                  <a:srgbClr val="0000FF"/>
                </a:solidFill>
              </a:rPr>
              <a:t>Контракт </a:t>
            </a:r>
            <a:r>
              <a:rPr lang="ru-RU" sz="3100" b="1" dirty="0">
                <a:solidFill>
                  <a:srgbClr val="0000FF"/>
                </a:solidFill>
              </a:rPr>
              <a:t>ГЧП </a:t>
            </a:r>
            <a:r>
              <a:rPr lang="ru-RU" sz="3100" b="1" dirty="0">
                <a:solidFill>
                  <a:schemeClr val="tx1"/>
                </a:solidFill>
              </a:rPr>
              <a:t>представляет собой сложный, комплексный документ, рассчитанный на длительные сроки реализации. </a:t>
            </a:r>
          </a:p>
          <a:p>
            <a:pPr marL="0" indent="0" algn="just">
              <a:buNone/>
            </a:pPr>
            <a:r>
              <a:rPr lang="ru-RU" sz="3100" b="1" dirty="0" smtClean="0">
                <a:solidFill>
                  <a:schemeClr val="tx1"/>
                </a:solidFill>
              </a:rPr>
              <a:t>	В </a:t>
            </a:r>
            <a:r>
              <a:rPr lang="ru-RU" sz="3100" b="1" dirty="0">
                <a:solidFill>
                  <a:schemeClr val="tx1"/>
                </a:solidFill>
              </a:rPr>
              <a:t>нем прописываются права и обязанности сторон, формы государственной поддержки, минимальная норма прибыли частного партнера. </a:t>
            </a:r>
          </a:p>
          <a:p>
            <a:pPr marL="0" indent="0" algn="just">
              <a:buNone/>
            </a:pPr>
            <a:r>
              <a:rPr lang="ru-RU" sz="3100" b="1" dirty="0" smtClean="0">
                <a:solidFill>
                  <a:schemeClr val="tx1"/>
                </a:solidFill>
              </a:rPr>
              <a:t>	Эти </a:t>
            </a:r>
            <a:r>
              <a:rPr lang="ru-RU" sz="3100" b="1" dirty="0">
                <a:solidFill>
                  <a:schemeClr val="tx1"/>
                </a:solidFill>
              </a:rPr>
              <a:t>и другие аналогичные по содержанию положения контракта должны быть стабильны в течение всего времени его исполнения.</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22</a:t>
            </a:fld>
            <a:endParaRPr lang="ru-RU" altLang="ru-RU"/>
          </a:p>
        </p:txBody>
      </p:sp>
    </p:spTree>
    <p:extLst>
      <p:ext uri="{BB962C8B-B14F-4D97-AF65-F5344CB8AC3E}">
        <p14:creationId xmlns:p14="http://schemas.microsoft.com/office/powerpoint/2010/main" val="31103888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83369" y="476672"/>
            <a:ext cx="8686800" cy="5832648"/>
          </a:xfrm>
        </p:spPr>
        <p:txBody>
          <a:bodyPr/>
          <a:lstStyle/>
          <a:p>
            <a:pPr marL="0" indent="0" algn="just">
              <a:buNone/>
            </a:pPr>
            <a:r>
              <a:rPr lang="ru-RU" b="1" dirty="0" smtClean="0">
                <a:solidFill>
                  <a:srgbClr val="C00000"/>
                </a:solidFill>
              </a:rPr>
              <a:t>	3.Принцип </a:t>
            </a:r>
            <a:r>
              <a:rPr lang="ru-RU" b="1" dirty="0">
                <a:solidFill>
                  <a:srgbClr val="C00000"/>
                </a:solidFill>
              </a:rPr>
              <a:t>ответственности за исполнение условий контракта. </a:t>
            </a:r>
          </a:p>
          <a:p>
            <a:pPr marL="0" indent="0" algn="just">
              <a:buNone/>
            </a:pPr>
            <a:r>
              <a:rPr lang="ru-RU" b="1" dirty="0" smtClean="0">
                <a:solidFill>
                  <a:schemeClr val="tx1"/>
                </a:solidFill>
              </a:rPr>
              <a:t>	Частная </a:t>
            </a:r>
            <a:r>
              <a:rPr lang="ru-RU" b="1" dirty="0">
                <a:solidFill>
                  <a:schemeClr val="tx1"/>
                </a:solidFill>
              </a:rPr>
              <a:t>компания не имеет права приостанавливать свою работу в проектах ГЧП, поскольку это скажется на широком круге третьих лиц, являющихся потребителями общественных благ или услуг. </a:t>
            </a:r>
          </a:p>
          <a:p>
            <a:pPr marL="0" indent="0" algn="just">
              <a:buNone/>
            </a:pPr>
            <a:r>
              <a:rPr lang="ru-RU" b="1" dirty="0" smtClean="0">
                <a:solidFill>
                  <a:schemeClr val="tx1"/>
                </a:solidFill>
              </a:rPr>
              <a:t>	Все </a:t>
            </a:r>
            <a:r>
              <a:rPr lang="ru-RU" b="1" dirty="0">
                <a:solidFill>
                  <a:schemeClr val="tx1"/>
                </a:solidFill>
              </a:rPr>
              <a:t>возникающие проблемы и трудности частная компания должна разрешать с государством путем диалога в упреждающем порядке, предвидя возможные риски.</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23</a:t>
            </a:fld>
            <a:endParaRPr lang="ru-RU" altLang="ru-RU"/>
          </a:p>
        </p:txBody>
      </p:sp>
    </p:spTree>
    <p:extLst>
      <p:ext uri="{BB962C8B-B14F-4D97-AF65-F5344CB8AC3E}">
        <p14:creationId xmlns:p14="http://schemas.microsoft.com/office/powerpoint/2010/main" val="32172121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5643" y="1340768"/>
            <a:ext cx="8686800" cy="4525962"/>
          </a:xfrm>
        </p:spPr>
        <p:txBody>
          <a:bodyPr/>
          <a:lstStyle/>
          <a:p>
            <a:pPr marL="0" indent="0" algn="just">
              <a:buNone/>
            </a:pPr>
            <a:r>
              <a:rPr lang="ru-RU" b="1" dirty="0" smtClean="0">
                <a:solidFill>
                  <a:srgbClr val="C00000"/>
                </a:solidFill>
              </a:rPr>
              <a:t>	4</a:t>
            </a:r>
            <a:r>
              <a:rPr lang="ru-RU" b="1" dirty="0">
                <a:solidFill>
                  <a:srgbClr val="C00000"/>
                </a:solidFill>
              </a:rPr>
              <a:t>. Принцип </a:t>
            </a:r>
            <a:r>
              <a:rPr lang="ru-RU" b="1" dirty="0" err="1">
                <a:solidFill>
                  <a:srgbClr val="C00000"/>
                </a:solidFill>
              </a:rPr>
              <a:t>конкурентности</a:t>
            </a:r>
            <a:r>
              <a:rPr lang="ru-RU" b="1" dirty="0">
                <a:solidFill>
                  <a:srgbClr val="C00000"/>
                </a:solidFill>
              </a:rPr>
              <a:t>. </a:t>
            </a:r>
          </a:p>
          <a:p>
            <a:pPr marL="0" indent="0" algn="just">
              <a:buNone/>
            </a:pPr>
            <a:r>
              <a:rPr lang="ru-RU" b="1" dirty="0" smtClean="0">
                <a:solidFill>
                  <a:schemeClr val="tx1"/>
                </a:solidFill>
              </a:rPr>
              <a:t>	Он </a:t>
            </a:r>
            <a:r>
              <a:rPr lang="ru-RU" b="1" dirty="0">
                <a:solidFill>
                  <a:schemeClr val="tx1"/>
                </a:solidFill>
              </a:rPr>
              <a:t>проявляется на стадии проведения конкурса на подписание с государством контракта ГЧП. </a:t>
            </a:r>
          </a:p>
          <a:p>
            <a:pPr marL="0" indent="0" algn="just">
              <a:buNone/>
            </a:pPr>
            <a:r>
              <a:rPr lang="ru-RU" b="1" dirty="0" smtClean="0">
                <a:solidFill>
                  <a:schemeClr val="tx1"/>
                </a:solidFill>
              </a:rPr>
              <a:t>	Конкуренция </a:t>
            </a:r>
            <a:r>
              <a:rPr lang="ru-RU" b="1" dirty="0">
                <a:solidFill>
                  <a:schemeClr val="tx1"/>
                </a:solidFill>
              </a:rPr>
              <a:t>среди частных компаний за участие в проекте ГЧП позволяет государству выбрать эффективного партнера и снизить затраты по проекту в целом.</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24</a:t>
            </a:fld>
            <a:endParaRPr lang="ru-RU" altLang="ru-RU"/>
          </a:p>
        </p:txBody>
      </p:sp>
    </p:spTree>
    <p:extLst>
      <p:ext uri="{BB962C8B-B14F-4D97-AF65-F5344CB8AC3E}">
        <p14:creationId xmlns:p14="http://schemas.microsoft.com/office/powerpoint/2010/main" val="2765341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35955" y="404663"/>
            <a:ext cx="8686800" cy="6069161"/>
          </a:xfrm>
        </p:spPr>
        <p:txBody>
          <a:bodyPr/>
          <a:lstStyle/>
          <a:p>
            <a:pPr marL="0" indent="0" algn="just">
              <a:buNone/>
            </a:pPr>
            <a:r>
              <a:rPr lang="ru-RU" b="1" dirty="0" smtClean="0"/>
              <a:t>	</a:t>
            </a:r>
            <a:r>
              <a:rPr lang="ru-RU" b="1" dirty="0" smtClean="0">
                <a:solidFill>
                  <a:srgbClr val="C00000"/>
                </a:solidFill>
              </a:rPr>
              <a:t>5. Принцип </a:t>
            </a:r>
            <a:r>
              <a:rPr lang="ru-RU" b="1" dirty="0">
                <a:solidFill>
                  <a:srgbClr val="C00000"/>
                </a:solidFill>
              </a:rPr>
              <a:t>прозрачности и обратной связи. </a:t>
            </a:r>
          </a:p>
          <a:p>
            <a:pPr marL="0" indent="0" algn="just">
              <a:buNone/>
            </a:pPr>
            <a:r>
              <a:rPr lang="ru-RU" b="1" dirty="0" smtClean="0"/>
              <a:t>	</a:t>
            </a:r>
            <a:r>
              <a:rPr lang="ru-RU" b="1" dirty="0" smtClean="0">
                <a:solidFill>
                  <a:schemeClr val="tx1"/>
                </a:solidFill>
              </a:rPr>
              <a:t>Гражданское </a:t>
            </a:r>
            <a:r>
              <a:rPr lang="ru-RU" b="1" dirty="0">
                <a:solidFill>
                  <a:schemeClr val="tx1"/>
                </a:solidFill>
              </a:rPr>
              <a:t>общество, в интересах которого реализуются проекты ГЧП, должно обладать доступом к полной информации о состоянии предприятия, его финансовых, экономических и иные показателях, стандартах и качестве оказываемых услуг. </a:t>
            </a:r>
          </a:p>
          <a:p>
            <a:pPr marL="0" indent="0" algn="just">
              <a:buNone/>
            </a:pPr>
            <a:r>
              <a:rPr lang="ru-RU" b="1" dirty="0" smtClean="0">
                <a:solidFill>
                  <a:schemeClr val="tx1"/>
                </a:solidFill>
              </a:rPr>
              <a:t>	Необходимо </a:t>
            </a:r>
            <a:r>
              <a:rPr lang="ru-RU" b="1" dirty="0">
                <a:solidFill>
                  <a:schemeClr val="tx1"/>
                </a:solidFill>
              </a:rPr>
              <a:t>обеспечить потребителей информационными каналами связи с частными компаниями и государственными органами, контролирующими их работу.</a:t>
            </a:r>
          </a:p>
          <a:p>
            <a:pPr marL="0" indent="0" algn="just">
              <a:buNone/>
            </a:pPr>
            <a:endParaRPr lang="ru-RU" b="1"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25</a:t>
            </a:fld>
            <a:endParaRPr lang="ru-RU" altLang="ru-RU"/>
          </a:p>
        </p:txBody>
      </p:sp>
    </p:spTree>
    <p:extLst>
      <p:ext uri="{BB962C8B-B14F-4D97-AF65-F5344CB8AC3E}">
        <p14:creationId xmlns:p14="http://schemas.microsoft.com/office/powerpoint/2010/main" val="4097776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79946" y="476672"/>
            <a:ext cx="8686800" cy="5904656"/>
          </a:xfrm>
        </p:spPr>
        <p:txBody>
          <a:bodyPr/>
          <a:lstStyle/>
          <a:p>
            <a:pPr marL="0" indent="0" algn="just">
              <a:buNone/>
            </a:pPr>
            <a:r>
              <a:rPr lang="ru-RU" b="1" dirty="0" smtClean="0">
                <a:solidFill>
                  <a:srgbClr val="C00000"/>
                </a:solidFill>
              </a:rPr>
              <a:t>	6. Принцип </a:t>
            </a:r>
            <a:r>
              <a:rPr lang="ru-RU" b="1" dirty="0">
                <a:solidFill>
                  <a:srgbClr val="C00000"/>
                </a:solidFill>
              </a:rPr>
              <a:t>невмешательства. </a:t>
            </a:r>
          </a:p>
          <a:p>
            <a:pPr marL="0" indent="0" algn="just">
              <a:buNone/>
            </a:pPr>
            <a:r>
              <a:rPr lang="ru-RU" b="1" dirty="0" smtClean="0">
                <a:solidFill>
                  <a:schemeClr val="tx1"/>
                </a:solidFill>
              </a:rPr>
              <a:t>	После </a:t>
            </a:r>
            <a:r>
              <a:rPr lang="ru-RU" b="1" dirty="0">
                <a:solidFill>
                  <a:schemeClr val="tx1"/>
                </a:solidFill>
              </a:rPr>
              <a:t>подписания контракта ГЧП государство не имеет права вмешиваться в хозяйственно-административную деятельность частной компании – партнера, которая самостоятельно принимает все административно-хозяйственные, управленческие, кадровые и иные решения. </a:t>
            </a:r>
          </a:p>
          <a:p>
            <a:pPr marL="0" indent="0" algn="just">
              <a:buNone/>
            </a:pPr>
            <a:r>
              <a:rPr lang="ru-RU" b="1" dirty="0" smtClean="0">
                <a:solidFill>
                  <a:schemeClr val="tx1"/>
                </a:solidFill>
              </a:rPr>
              <a:t>	Ей </a:t>
            </a:r>
            <a:r>
              <a:rPr lang="ru-RU" b="1" dirty="0">
                <a:solidFill>
                  <a:schemeClr val="tx1"/>
                </a:solidFill>
              </a:rPr>
              <a:t>на праве собственности принадлежат производимая продукция и получаемая прибыль. </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26</a:t>
            </a:fld>
            <a:endParaRPr lang="ru-RU" altLang="ru-RU"/>
          </a:p>
        </p:txBody>
      </p:sp>
    </p:spTree>
    <p:extLst>
      <p:ext uri="{BB962C8B-B14F-4D97-AF65-F5344CB8AC3E}">
        <p14:creationId xmlns:p14="http://schemas.microsoft.com/office/powerpoint/2010/main" val="5482623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404664"/>
            <a:ext cx="8686800" cy="4525962"/>
          </a:xfrm>
        </p:spPr>
        <p:txBody>
          <a:bodyPr/>
          <a:lstStyle/>
          <a:p>
            <a:pPr marL="0" indent="0" algn="just">
              <a:buNone/>
            </a:pPr>
            <a:r>
              <a:rPr lang="ru-RU" sz="2800" b="1" dirty="0" smtClean="0">
                <a:solidFill>
                  <a:schemeClr val="tx1"/>
                </a:solidFill>
              </a:rPr>
              <a:t>	</a:t>
            </a:r>
            <a:r>
              <a:rPr lang="ru-RU" sz="2800" b="1" dirty="0" smtClean="0">
                <a:solidFill>
                  <a:srgbClr val="C00000"/>
                </a:solidFill>
              </a:rPr>
              <a:t>7. Принцип </a:t>
            </a:r>
            <a:r>
              <a:rPr lang="ru-RU" sz="2800" b="1" dirty="0">
                <a:solidFill>
                  <a:srgbClr val="C00000"/>
                </a:solidFill>
              </a:rPr>
              <a:t>стимулирования и гарантий. </a:t>
            </a:r>
          </a:p>
          <a:p>
            <a:pPr marL="0" indent="0" algn="just">
              <a:buNone/>
            </a:pPr>
            <a:r>
              <a:rPr lang="ru-RU" sz="2800" b="1" dirty="0" smtClean="0">
                <a:solidFill>
                  <a:schemeClr val="tx1"/>
                </a:solidFill>
              </a:rPr>
              <a:t>	Государство </a:t>
            </a:r>
            <a:r>
              <a:rPr lang="ru-RU" sz="2800" b="1" dirty="0">
                <a:solidFill>
                  <a:schemeClr val="tx1"/>
                </a:solidFill>
              </a:rPr>
              <a:t>применяет широкую систему стимулов по привлечению частных компаний к участию в проектах ГЧП: </a:t>
            </a:r>
          </a:p>
          <a:p>
            <a:pPr marL="357188" indent="0" algn="just">
              <a:buNone/>
            </a:pPr>
            <a:r>
              <a:rPr lang="ru-RU" sz="2800" b="1" dirty="0" smtClean="0">
                <a:solidFill>
                  <a:schemeClr val="tx1"/>
                </a:solidFill>
              </a:rPr>
              <a:t>- </a:t>
            </a:r>
            <a:r>
              <a:rPr lang="ru-RU" sz="2800" b="1" dirty="0" err="1" smtClean="0">
                <a:solidFill>
                  <a:schemeClr val="tx1"/>
                </a:solidFill>
              </a:rPr>
              <a:t>софинансирование</a:t>
            </a:r>
            <a:r>
              <a:rPr lang="ru-RU" sz="2800" b="1" dirty="0">
                <a:solidFill>
                  <a:schemeClr val="tx1"/>
                </a:solidFill>
              </a:rPr>
              <a:t>;</a:t>
            </a:r>
          </a:p>
          <a:p>
            <a:pPr marL="357188" indent="0" algn="just">
              <a:buNone/>
            </a:pPr>
            <a:r>
              <a:rPr lang="ru-RU" sz="2800" b="1" dirty="0" smtClean="0">
                <a:solidFill>
                  <a:schemeClr val="tx1"/>
                </a:solidFill>
              </a:rPr>
              <a:t>- дотации </a:t>
            </a:r>
            <a:r>
              <a:rPr lang="ru-RU" sz="2800" b="1" dirty="0">
                <a:solidFill>
                  <a:schemeClr val="tx1"/>
                </a:solidFill>
              </a:rPr>
              <a:t>из бюджета; </a:t>
            </a:r>
          </a:p>
          <a:p>
            <a:pPr marL="357188" indent="0" algn="just">
              <a:buNone/>
            </a:pPr>
            <a:r>
              <a:rPr lang="ru-RU" sz="2800" b="1" dirty="0" smtClean="0">
                <a:solidFill>
                  <a:schemeClr val="tx1"/>
                </a:solidFill>
              </a:rPr>
              <a:t>- льготный </a:t>
            </a:r>
            <a:r>
              <a:rPr lang="ru-RU" sz="2800" b="1" dirty="0">
                <a:solidFill>
                  <a:schemeClr val="tx1"/>
                </a:solidFill>
              </a:rPr>
              <a:t>режим налогообложения;</a:t>
            </a:r>
          </a:p>
          <a:p>
            <a:pPr marL="357188" indent="0" algn="just">
              <a:buNone/>
            </a:pPr>
            <a:r>
              <a:rPr lang="ru-RU" sz="2800" b="1" dirty="0" smtClean="0">
                <a:solidFill>
                  <a:schemeClr val="tx1"/>
                </a:solidFill>
              </a:rPr>
              <a:t>- специальные </a:t>
            </a:r>
            <a:r>
              <a:rPr lang="ru-RU" sz="2800" b="1" dirty="0">
                <a:solidFill>
                  <a:schemeClr val="tx1"/>
                </a:solidFill>
              </a:rPr>
              <a:t>таможенные режимы;</a:t>
            </a:r>
          </a:p>
          <a:p>
            <a:pPr marL="357188" indent="0" algn="just">
              <a:buNone/>
            </a:pPr>
            <a:r>
              <a:rPr lang="ru-RU" sz="2800" b="1" dirty="0" smtClean="0">
                <a:solidFill>
                  <a:schemeClr val="tx1"/>
                </a:solidFill>
              </a:rPr>
              <a:t>- гарантии </a:t>
            </a:r>
            <a:r>
              <a:rPr lang="ru-RU" sz="2800" b="1" dirty="0">
                <a:solidFill>
                  <a:schemeClr val="tx1"/>
                </a:solidFill>
              </a:rPr>
              <a:t>по прибыльности, займам, поставкам, закупкам;</a:t>
            </a:r>
          </a:p>
          <a:p>
            <a:pPr marL="357188" indent="0" algn="just">
              <a:buNone/>
            </a:pPr>
            <a:r>
              <a:rPr lang="ru-RU" sz="2800" b="1" dirty="0" smtClean="0">
                <a:solidFill>
                  <a:schemeClr val="tx1"/>
                </a:solidFill>
              </a:rPr>
              <a:t>- снижение </a:t>
            </a:r>
            <a:r>
              <a:rPr lang="ru-RU" sz="2800" b="1" dirty="0">
                <a:solidFill>
                  <a:schemeClr val="tx1"/>
                </a:solidFill>
              </a:rPr>
              <a:t>размера (отмена) концессионных платежей, арендной платы. </a:t>
            </a:r>
          </a:p>
          <a:p>
            <a:pPr marL="0" indent="0" algn="just">
              <a:buNone/>
            </a:pPr>
            <a:endParaRPr lang="ru-RU" sz="28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27</a:t>
            </a:fld>
            <a:endParaRPr lang="ru-RU" altLang="ru-RU"/>
          </a:p>
        </p:txBody>
      </p:sp>
    </p:spTree>
    <p:extLst>
      <p:ext uri="{BB962C8B-B14F-4D97-AF65-F5344CB8AC3E}">
        <p14:creationId xmlns:p14="http://schemas.microsoft.com/office/powerpoint/2010/main" val="28962336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1356" y="1340768"/>
            <a:ext cx="8686800" cy="4525962"/>
          </a:xfrm>
        </p:spPr>
        <p:txBody>
          <a:bodyPr/>
          <a:lstStyle/>
          <a:p>
            <a:pPr marL="0" indent="0" algn="just">
              <a:buNone/>
            </a:pPr>
            <a:r>
              <a:rPr lang="ru-RU" b="1" dirty="0" smtClean="0">
                <a:solidFill>
                  <a:schemeClr val="tx1"/>
                </a:solidFill>
              </a:rPr>
              <a:t>	</a:t>
            </a:r>
            <a:r>
              <a:rPr lang="ru-RU" b="1" dirty="0" smtClean="0">
                <a:solidFill>
                  <a:srgbClr val="C00000"/>
                </a:solidFill>
              </a:rPr>
              <a:t>8.Принцип </a:t>
            </a:r>
            <a:r>
              <a:rPr lang="ru-RU" b="1" dirty="0" err="1">
                <a:solidFill>
                  <a:srgbClr val="C00000"/>
                </a:solidFill>
              </a:rPr>
              <a:t>возмездности</a:t>
            </a:r>
            <a:r>
              <a:rPr lang="ru-RU" b="1" dirty="0">
                <a:solidFill>
                  <a:srgbClr val="C00000"/>
                </a:solidFill>
              </a:rPr>
              <a:t>. </a:t>
            </a:r>
          </a:p>
          <a:p>
            <a:pPr marL="0" indent="0" algn="just">
              <a:buNone/>
            </a:pPr>
            <a:r>
              <a:rPr lang="ru-RU" b="1" dirty="0" smtClean="0">
                <a:solidFill>
                  <a:schemeClr val="tx1"/>
                </a:solidFill>
              </a:rPr>
              <a:t>	При </a:t>
            </a:r>
            <a:r>
              <a:rPr lang="ru-RU" b="1" dirty="0">
                <a:solidFill>
                  <a:schemeClr val="tx1"/>
                </a:solidFill>
              </a:rPr>
              <a:t>прекращении действия контракта по инициативе государства частному партнеру возмещаются сделанные им инвестиции и компенсируется недополученный доход, за исключением случаев нарушения с его стороны условий контракта.</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28</a:t>
            </a:fld>
            <a:endParaRPr lang="ru-RU" altLang="ru-RU"/>
          </a:p>
        </p:txBody>
      </p:sp>
    </p:spTree>
    <p:extLst>
      <p:ext uri="{BB962C8B-B14F-4D97-AF65-F5344CB8AC3E}">
        <p14:creationId xmlns:p14="http://schemas.microsoft.com/office/powerpoint/2010/main" val="23593765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74786" y="476671"/>
            <a:ext cx="8686800" cy="5997153"/>
          </a:xfrm>
        </p:spPr>
        <p:txBody>
          <a:bodyPr/>
          <a:lstStyle/>
          <a:p>
            <a:pPr marL="0" indent="0" algn="just">
              <a:buNone/>
            </a:pPr>
            <a:r>
              <a:rPr lang="ru-RU" b="1" dirty="0" smtClean="0">
                <a:solidFill>
                  <a:schemeClr val="tx1"/>
                </a:solidFill>
              </a:rPr>
              <a:t>	</a:t>
            </a:r>
            <a:r>
              <a:rPr lang="ru-RU" b="1" dirty="0" smtClean="0">
                <a:solidFill>
                  <a:srgbClr val="C00000"/>
                </a:solidFill>
              </a:rPr>
              <a:t>9. Принцип </a:t>
            </a:r>
            <a:r>
              <a:rPr lang="ru-RU" b="1" dirty="0">
                <a:solidFill>
                  <a:srgbClr val="C00000"/>
                </a:solidFill>
              </a:rPr>
              <a:t>равноправного отношения к иностранным компаниям, обеспечивающий им равные права с отечественными предпринимателями. </a:t>
            </a:r>
          </a:p>
          <a:p>
            <a:pPr marL="0" indent="0" algn="just">
              <a:buNone/>
            </a:pPr>
            <a:r>
              <a:rPr lang="ru-RU" b="1" dirty="0" smtClean="0">
                <a:solidFill>
                  <a:schemeClr val="tx1"/>
                </a:solidFill>
              </a:rPr>
              <a:t>	Этот </a:t>
            </a:r>
            <a:r>
              <a:rPr lang="ru-RU" b="1" dirty="0">
                <a:solidFill>
                  <a:schemeClr val="tx1"/>
                </a:solidFill>
              </a:rPr>
              <a:t>принцип воплощается в нормах по обеспечению недискриминационного режима допуска зарубежных компаний к конкурсам по проектам ГЧП, валютного регулирования деятельности партнеров государства, их права свободного распоряжения чистой прибылью, полученной на объекте ГЧП, в том числе права вывоза чистой прибыли за границу, и т.п. </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29</a:t>
            </a:fld>
            <a:endParaRPr lang="ru-RU" altLang="ru-RU"/>
          </a:p>
        </p:txBody>
      </p:sp>
    </p:spTree>
    <p:extLst>
      <p:ext uri="{BB962C8B-B14F-4D97-AF65-F5344CB8AC3E}">
        <p14:creationId xmlns:p14="http://schemas.microsoft.com/office/powerpoint/2010/main" val="3799366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4800" y="1947863"/>
            <a:ext cx="8686800" cy="4525962"/>
          </a:xfrm>
        </p:spPr>
        <p:txBody>
          <a:bodyPr/>
          <a:lstStyle/>
          <a:p>
            <a:pPr marL="0" indent="0" algn="just">
              <a:buNone/>
            </a:pPr>
            <a:r>
              <a:rPr lang="ru-RU" b="1" dirty="0" smtClean="0"/>
              <a:t>	</a:t>
            </a:r>
            <a:r>
              <a:rPr lang="ru-RU" sz="3300" b="1" dirty="0" smtClean="0">
                <a:solidFill>
                  <a:srgbClr val="0000FF"/>
                </a:solidFill>
              </a:rPr>
              <a:t>Предмет </a:t>
            </a:r>
            <a:r>
              <a:rPr lang="ru-RU" sz="3300" b="1" dirty="0">
                <a:solidFill>
                  <a:srgbClr val="0000FF"/>
                </a:solidFill>
              </a:rPr>
              <a:t>ГЧП </a:t>
            </a:r>
            <a:r>
              <a:rPr lang="ru-RU" sz="3300" b="1" dirty="0">
                <a:solidFill>
                  <a:schemeClr val="tx1"/>
                </a:solidFill>
              </a:rPr>
              <a:t>составляют государственная и муниципальная собственность, а также услуги, оказываемые государством, муниципальными органами власти и организациями бюджетного сектора. </a:t>
            </a:r>
          </a:p>
          <a:p>
            <a:endParaRPr lang="ru-RU"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a:t>
            </a:fld>
            <a:endParaRPr lang="ru-RU" altLang="ru-RU"/>
          </a:p>
        </p:txBody>
      </p:sp>
    </p:spTree>
    <p:extLst>
      <p:ext uri="{BB962C8B-B14F-4D97-AF65-F5344CB8AC3E}">
        <p14:creationId xmlns:p14="http://schemas.microsoft.com/office/powerpoint/2010/main" val="11803135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9081" y="188639"/>
            <a:ext cx="8686800" cy="6532835"/>
          </a:xfrm>
        </p:spPr>
        <p:txBody>
          <a:bodyPr/>
          <a:lstStyle/>
          <a:p>
            <a:pPr marL="0" indent="0" algn="just">
              <a:buNone/>
            </a:pPr>
            <a:r>
              <a:rPr lang="ru-RU" sz="2700" b="1" dirty="0" smtClean="0">
                <a:solidFill>
                  <a:schemeClr val="tx1"/>
                </a:solidFill>
              </a:rPr>
              <a:t>	</a:t>
            </a:r>
            <a:r>
              <a:rPr lang="ru-RU" sz="2700" b="1" dirty="0" smtClean="0">
                <a:solidFill>
                  <a:srgbClr val="0000FF"/>
                </a:solidFill>
              </a:rPr>
              <a:t>В </a:t>
            </a:r>
            <a:r>
              <a:rPr lang="ru-RU" sz="2700" b="1" dirty="0">
                <a:solidFill>
                  <a:srgbClr val="0000FF"/>
                </a:solidFill>
              </a:rPr>
              <a:t>Федеральном законе № 224-ФЗ даются следующие принципы ГЧП:</a:t>
            </a:r>
          </a:p>
          <a:p>
            <a:pPr marL="0" indent="0" algn="just">
              <a:buNone/>
            </a:pPr>
            <a:r>
              <a:rPr lang="ru-RU" sz="2700" b="1" dirty="0" smtClean="0">
                <a:solidFill>
                  <a:schemeClr val="tx1"/>
                </a:solidFill>
              </a:rPr>
              <a:t>	1</a:t>
            </a:r>
            <a:r>
              <a:rPr lang="ru-RU" sz="2700" b="1" dirty="0">
                <a:solidFill>
                  <a:schemeClr val="tx1"/>
                </a:solidFill>
              </a:rPr>
              <a:t>) открытость и доступность информации о ГЧП, за исключением сведений, составляющих государственную тайну и иную охраняемую законом тайну;</a:t>
            </a:r>
          </a:p>
          <a:p>
            <a:pPr marL="0" indent="0" algn="just">
              <a:buNone/>
            </a:pPr>
            <a:r>
              <a:rPr lang="ru-RU" sz="2700" b="1" dirty="0" smtClean="0">
                <a:solidFill>
                  <a:schemeClr val="tx1"/>
                </a:solidFill>
              </a:rPr>
              <a:t>	2</a:t>
            </a:r>
            <a:r>
              <a:rPr lang="ru-RU" sz="2700" b="1" dirty="0">
                <a:solidFill>
                  <a:schemeClr val="tx1"/>
                </a:solidFill>
              </a:rPr>
              <a:t>) обеспечение конкуренции;</a:t>
            </a:r>
          </a:p>
          <a:p>
            <a:pPr marL="0" indent="0" algn="just">
              <a:buNone/>
            </a:pPr>
            <a:r>
              <a:rPr lang="ru-RU" sz="2700" b="1" dirty="0" smtClean="0">
                <a:solidFill>
                  <a:schemeClr val="tx1"/>
                </a:solidFill>
              </a:rPr>
              <a:t>	3</a:t>
            </a:r>
            <a:r>
              <a:rPr lang="ru-RU" sz="2700" b="1" dirty="0">
                <a:solidFill>
                  <a:schemeClr val="tx1"/>
                </a:solidFill>
              </a:rPr>
              <a:t>) отсутствие дискриминации, равноправие сторон и равенство их перед законом;</a:t>
            </a:r>
          </a:p>
          <a:p>
            <a:pPr marL="0" indent="0" algn="just">
              <a:buNone/>
            </a:pPr>
            <a:r>
              <a:rPr lang="ru-RU" sz="2700" b="1" dirty="0" smtClean="0">
                <a:solidFill>
                  <a:schemeClr val="tx1"/>
                </a:solidFill>
              </a:rPr>
              <a:t>	4) добросовестное </a:t>
            </a:r>
            <a:r>
              <a:rPr lang="ru-RU" sz="2700" b="1" dirty="0">
                <a:solidFill>
                  <a:schemeClr val="tx1"/>
                </a:solidFill>
              </a:rPr>
              <a:t>исполнение сторонами соглашения о ГЧП обязательств по данному соглашению;</a:t>
            </a:r>
          </a:p>
          <a:p>
            <a:pPr marL="0" indent="0" algn="just">
              <a:buNone/>
            </a:pPr>
            <a:r>
              <a:rPr lang="ru-RU" sz="2700" b="1" dirty="0" smtClean="0">
                <a:solidFill>
                  <a:schemeClr val="tx1"/>
                </a:solidFill>
              </a:rPr>
              <a:t>	5</a:t>
            </a:r>
            <a:r>
              <a:rPr lang="ru-RU" sz="2700" b="1" dirty="0">
                <a:solidFill>
                  <a:schemeClr val="tx1"/>
                </a:solidFill>
              </a:rPr>
              <a:t>) справедливое распределение рисков и обязательств между сторонами;</a:t>
            </a:r>
          </a:p>
          <a:p>
            <a:pPr marL="0" indent="0" algn="just">
              <a:buNone/>
            </a:pPr>
            <a:r>
              <a:rPr lang="ru-RU" sz="2700" b="1" dirty="0" smtClean="0">
                <a:solidFill>
                  <a:schemeClr val="tx1"/>
                </a:solidFill>
              </a:rPr>
              <a:t>	6)   </a:t>
            </a:r>
            <a:r>
              <a:rPr lang="ru-RU" sz="2700" b="1" dirty="0">
                <a:solidFill>
                  <a:schemeClr val="tx1"/>
                </a:solidFill>
              </a:rPr>
              <a:t>свобода заключения соглашения о ГЧП.</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30</a:t>
            </a:fld>
            <a:endParaRPr lang="ru-RU" altLang="ru-RU"/>
          </a:p>
        </p:txBody>
      </p:sp>
    </p:spTree>
    <p:extLst>
      <p:ext uri="{BB962C8B-B14F-4D97-AF65-F5344CB8AC3E}">
        <p14:creationId xmlns:p14="http://schemas.microsoft.com/office/powerpoint/2010/main" val="33818243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 y="183505"/>
            <a:ext cx="8686800" cy="838200"/>
          </a:xfrm>
        </p:spPr>
        <p:txBody>
          <a:bodyPr>
            <a:normAutofit fontScale="90000"/>
          </a:bodyPr>
          <a:lstStyle/>
          <a:p>
            <a:pPr algn="ctr"/>
            <a:r>
              <a:rPr lang="ru-RU" b="1" dirty="0" smtClean="0">
                <a:solidFill>
                  <a:srgbClr val="7030A0"/>
                </a:solidFill>
              </a:rPr>
              <a:t>ВОПРОС 3. КЛЮЧЕВЫЕ ХАРАКТЕРИСТИКИ И ФАКТОРЫ УСПЕХА ГЧП</a:t>
            </a:r>
            <a:endParaRPr lang="ru-RU" b="1" dirty="0">
              <a:solidFill>
                <a:srgbClr val="7030A0"/>
              </a:solidFill>
            </a:endParaRPr>
          </a:p>
        </p:txBody>
      </p:sp>
      <p:sp>
        <p:nvSpPr>
          <p:cNvPr id="3" name="Объект 2"/>
          <p:cNvSpPr>
            <a:spLocks noGrp="1"/>
          </p:cNvSpPr>
          <p:nvPr>
            <p:ph idx="1"/>
          </p:nvPr>
        </p:nvSpPr>
        <p:spPr>
          <a:xfrm>
            <a:off x="146050" y="1196751"/>
            <a:ext cx="8842375" cy="5524723"/>
          </a:xfrm>
        </p:spPr>
        <p:txBody>
          <a:bodyPr/>
          <a:lstStyle/>
          <a:p>
            <a:pPr marL="0" indent="0" algn="just">
              <a:buNone/>
            </a:pPr>
            <a:r>
              <a:rPr lang="ru-RU" sz="2750" b="1" dirty="0" smtClean="0">
                <a:solidFill>
                  <a:schemeClr val="tx1"/>
                </a:solidFill>
              </a:rPr>
              <a:t>	</a:t>
            </a:r>
            <a:r>
              <a:rPr lang="ru-RU" sz="2750" b="1" dirty="0" smtClean="0">
                <a:solidFill>
                  <a:srgbClr val="009900"/>
                </a:solidFill>
              </a:rPr>
              <a:t>ГЧП </a:t>
            </a:r>
            <a:r>
              <a:rPr lang="ru-RU" sz="2750" b="1" dirty="0">
                <a:solidFill>
                  <a:srgbClr val="009900"/>
                </a:solidFill>
              </a:rPr>
              <a:t>обладает рядом специфических особенностей и характеристик. В их числе можно назвать следующие:</a:t>
            </a:r>
          </a:p>
          <a:p>
            <a:pPr marL="0" indent="0" algn="just">
              <a:buNone/>
            </a:pPr>
            <a:r>
              <a:rPr lang="ru-RU" sz="2750" b="1" dirty="0" smtClean="0">
                <a:solidFill>
                  <a:schemeClr val="tx1"/>
                </a:solidFill>
              </a:rPr>
              <a:t>	1</a:t>
            </a:r>
            <a:r>
              <a:rPr lang="ru-RU" sz="2750" b="1" dirty="0">
                <a:solidFill>
                  <a:schemeClr val="tx1"/>
                </a:solidFill>
              </a:rPr>
              <a:t>. </a:t>
            </a:r>
            <a:r>
              <a:rPr lang="ru-RU" sz="2750" b="1" dirty="0">
                <a:solidFill>
                  <a:srgbClr val="C00000"/>
                </a:solidFill>
              </a:rPr>
              <a:t>Юридическое оформление партнерства между государством и участниками со стороны частного сектора специальным соглашением (договором, контрактом). </a:t>
            </a:r>
          </a:p>
          <a:p>
            <a:pPr marL="0" indent="0" algn="just">
              <a:buNone/>
            </a:pPr>
            <a:r>
              <a:rPr lang="ru-RU" sz="2750" b="1" dirty="0" smtClean="0">
                <a:solidFill>
                  <a:schemeClr val="tx1"/>
                </a:solidFill>
              </a:rPr>
              <a:t>	Часто </a:t>
            </a:r>
            <a:r>
              <a:rPr lang="ru-RU" sz="2750" b="1" dirty="0">
                <a:solidFill>
                  <a:schemeClr val="tx1"/>
                </a:solidFill>
              </a:rPr>
              <a:t>государство разрабатывает и утверждает в качестве нормативного акта прототип такого соглашения применительно к отдельным отраслям или сферам, но при этом каждый договор является специфическим документом, имеющим свои особенности и характерные черты.</a:t>
            </a:r>
          </a:p>
          <a:p>
            <a:pPr marL="0" indent="0" algn="just">
              <a:buNone/>
            </a:pPr>
            <a:endParaRPr lang="ru-RU" sz="275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31</a:t>
            </a:fld>
            <a:endParaRPr lang="ru-RU" altLang="ru-RU"/>
          </a:p>
        </p:txBody>
      </p:sp>
    </p:spTree>
    <p:extLst>
      <p:ext uri="{BB962C8B-B14F-4D97-AF65-F5344CB8AC3E}">
        <p14:creationId xmlns:p14="http://schemas.microsoft.com/office/powerpoint/2010/main" val="1466790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67370" y="908720"/>
            <a:ext cx="8686800" cy="4525962"/>
          </a:xfrm>
        </p:spPr>
        <p:txBody>
          <a:bodyPr/>
          <a:lstStyle/>
          <a:p>
            <a:pPr marL="0" indent="0" algn="just">
              <a:buNone/>
            </a:pPr>
            <a:r>
              <a:rPr lang="ru-RU" sz="2900" b="1" dirty="0" smtClean="0">
                <a:solidFill>
                  <a:schemeClr val="tx1"/>
                </a:solidFill>
              </a:rPr>
              <a:t>	</a:t>
            </a:r>
            <a:r>
              <a:rPr lang="ru-RU" sz="2900" b="1" dirty="0" smtClean="0">
                <a:solidFill>
                  <a:srgbClr val="C00000"/>
                </a:solidFill>
              </a:rPr>
              <a:t>2</a:t>
            </a:r>
            <a:r>
              <a:rPr lang="ru-RU" sz="2900" b="1" dirty="0">
                <a:solidFill>
                  <a:srgbClr val="C00000"/>
                </a:solidFill>
              </a:rPr>
              <a:t>. </a:t>
            </a:r>
            <a:r>
              <a:rPr lang="ru-RU" sz="2900" b="1" dirty="0" err="1">
                <a:solidFill>
                  <a:srgbClr val="C00000"/>
                </a:solidFill>
              </a:rPr>
              <a:t>Софинансирование</a:t>
            </a:r>
            <a:r>
              <a:rPr lang="ru-RU" sz="2900" b="1" dirty="0">
                <a:solidFill>
                  <a:srgbClr val="C00000"/>
                </a:solidFill>
              </a:rPr>
              <a:t> в определенных долях или 100% финансирование частным сектором проектов ГЧП. </a:t>
            </a:r>
          </a:p>
          <a:p>
            <a:pPr marL="0" indent="0" algn="just">
              <a:buNone/>
            </a:pPr>
            <a:r>
              <a:rPr lang="ru-RU" sz="2900" b="1" dirty="0" smtClean="0">
                <a:solidFill>
                  <a:schemeClr val="tx1"/>
                </a:solidFill>
              </a:rPr>
              <a:t>	Один </a:t>
            </a:r>
            <a:r>
              <a:rPr lang="ru-RU" sz="2900" b="1" dirty="0">
                <a:solidFill>
                  <a:schemeClr val="tx1"/>
                </a:solidFill>
              </a:rPr>
              <a:t>из главных стимулов государства к развитию ГЧП состоит в привлечении в объекты государственной и муниципальной собственности финансовых ресурсов частного сектора. </a:t>
            </a:r>
          </a:p>
          <a:p>
            <a:pPr marL="0" indent="0" algn="just">
              <a:buNone/>
            </a:pPr>
            <a:r>
              <a:rPr lang="ru-RU" sz="2900" b="1" dirty="0" smtClean="0">
                <a:solidFill>
                  <a:schemeClr val="tx1"/>
                </a:solidFill>
              </a:rPr>
              <a:t>	Это </a:t>
            </a:r>
            <a:r>
              <a:rPr lang="ru-RU" sz="2900" b="1" dirty="0">
                <a:solidFill>
                  <a:schemeClr val="tx1"/>
                </a:solidFill>
              </a:rPr>
              <a:t>позволяет снизить нагрузку на бюджет и одновременно расширить спектр предоставляемых населению общественных услуг, повысить их качество и доступность.</a:t>
            </a:r>
          </a:p>
          <a:p>
            <a:pPr marL="0" indent="0" algn="just">
              <a:buNone/>
            </a:pPr>
            <a:endParaRPr lang="ru-RU" sz="29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32</a:t>
            </a:fld>
            <a:endParaRPr lang="ru-RU" altLang="ru-RU"/>
          </a:p>
        </p:txBody>
      </p:sp>
    </p:spTree>
    <p:extLst>
      <p:ext uri="{BB962C8B-B14F-4D97-AF65-F5344CB8AC3E}">
        <p14:creationId xmlns:p14="http://schemas.microsoft.com/office/powerpoint/2010/main" val="14317896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4233" y="620688"/>
            <a:ext cx="8686800" cy="5112568"/>
          </a:xfrm>
        </p:spPr>
        <p:txBody>
          <a:bodyPr/>
          <a:lstStyle/>
          <a:p>
            <a:pPr marL="0" indent="0" algn="just">
              <a:buNone/>
            </a:pPr>
            <a:r>
              <a:rPr lang="ru-RU" sz="2900" b="1" dirty="0" smtClean="0">
                <a:solidFill>
                  <a:srgbClr val="C00000"/>
                </a:solidFill>
              </a:rPr>
              <a:t>	3</a:t>
            </a:r>
            <a:r>
              <a:rPr lang="ru-RU" sz="2900" b="1" dirty="0">
                <a:solidFill>
                  <a:srgbClr val="C00000"/>
                </a:solidFill>
              </a:rPr>
              <a:t>. Преимущественно долгосрочные контрактные отношения. </a:t>
            </a:r>
          </a:p>
          <a:p>
            <a:pPr marL="0" indent="0" algn="just">
              <a:buNone/>
            </a:pPr>
            <a:r>
              <a:rPr lang="ru-RU" sz="2900" b="1" dirty="0" smtClean="0">
                <a:solidFill>
                  <a:schemeClr val="tx1"/>
                </a:solidFill>
              </a:rPr>
              <a:t>	ГЧП </a:t>
            </a:r>
            <a:r>
              <a:rPr lang="ru-RU" sz="2900" b="1" dirty="0">
                <a:solidFill>
                  <a:schemeClr val="tx1"/>
                </a:solidFill>
              </a:rPr>
              <a:t>ориентировано на решение стратегических задач развития государственной и муниципальной собственности и оказания общественных услуг. </a:t>
            </a:r>
          </a:p>
          <a:p>
            <a:pPr marL="0" indent="0" algn="just">
              <a:buNone/>
            </a:pPr>
            <a:r>
              <a:rPr lang="ru-RU" sz="2900" b="1" dirty="0" smtClean="0">
                <a:solidFill>
                  <a:schemeClr val="tx1"/>
                </a:solidFill>
              </a:rPr>
              <a:t>	И </a:t>
            </a:r>
            <a:r>
              <a:rPr lang="ru-RU" sz="2900" b="1" dirty="0">
                <a:solidFill>
                  <a:schemeClr val="tx1"/>
                </a:solidFill>
              </a:rPr>
              <a:t>государство, и бизнес заинтересованы вступать именно в долгосрочные отношения, позволяющие им выстраивать экономическую политику на длительный период, планировать развитие, опираться в своей деятельности на взаимные долговременные обязательства. </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33</a:t>
            </a:fld>
            <a:endParaRPr lang="ru-RU" altLang="ru-RU"/>
          </a:p>
        </p:txBody>
      </p:sp>
    </p:spTree>
    <p:extLst>
      <p:ext uri="{BB962C8B-B14F-4D97-AF65-F5344CB8AC3E}">
        <p14:creationId xmlns:p14="http://schemas.microsoft.com/office/powerpoint/2010/main" val="36806560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88640"/>
            <a:ext cx="8686800" cy="6669360"/>
          </a:xfrm>
        </p:spPr>
        <p:txBody>
          <a:bodyPr/>
          <a:lstStyle/>
          <a:p>
            <a:pPr marL="0" indent="0" algn="just">
              <a:buNone/>
            </a:pPr>
            <a:r>
              <a:rPr lang="ru-RU" sz="2950" b="1" dirty="0" smtClean="0">
                <a:solidFill>
                  <a:schemeClr val="tx1"/>
                </a:solidFill>
              </a:rPr>
              <a:t>	</a:t>
            </a:r>
            <a:r>
              <a:rPr lang="ru-RU" sz="2950" b="1" dirty="0" smtClean="0">
                <a:solidFill>
                  <a:srgbClr val="C00000"/>
                </a:solidFill>
              </a:rPr>
              <a:t>4</a:t>
            </a:r>
            <a:r>
              <a:rPr lang="ru-RU" sz="2950" b="1" dirty="0">
                <a:solidFill>
                  <a:srgbClr val="C00000"/>
                </a:solidFill>
              </a:rPr>
              <a:t>. Распределение рисков в проектах между государством и бизнесом. </a:t>
            </a:r>
          </a:p>
          <a:p>
            <a:pPr marL="0" indent="0" algn="just">
              <a:buNone/>
            </a:pPr>
            <a:r>
              <a:rPr lang="ru-RU" sz="2950" b="1" dirty="0" smtClean="0">
                <a:solidFill>
                  <a:schemeClr val="tx1"/>
                </a:solidFill>
              </a:rPr>
              <a:t>	Для </a:t>
            </a:r>
            <a:r>
              <a:rPr lang="ru-RU" sz="2950" b="1" dirty="0">
                <a:solidFill>
                  <a:schemeClr val="tx1"/>
                </a:solidFill>
              </a:rPr>
              <a:t>проектов ГЧП характерны многообразие и высокий уровень рисков, с которыми сталкиваются их участники, что обусловливает необходимость организации сложных схем распределения, перераспределения и страхования рисков. </a:t>
            </a:r>
          </a:p>
          <a:p>
            <a:pPr marL="0" indent="0" algn="just">
              <a:buNone/>
            </a:pPr>
            <a:r>
              <a:rPr lang="ru-RU" sz="2950" b="1" dirty="0" smtClean="0">
                <a:solidFill>
                  <a:schemeClr val="tx1"/>
                </a:solidFill>
              </a:rPr>
              <a:t>	Неверно </a:t>
            </a:r>
            <a:r>
              <a:rPr lang="ru-RU" sz="2950" b="1" dirty="0">
                <a:solidFill>
                  <a:schemeClr val="tx1"/>
                </a:solidFill>
              </a:rPr>
              <a:t>оцененные на этапе разработки проекта, они могут приводить к серьезным негативным последствиям в процессе его выполнения, вызывая приостановку, реструктуризацию, прекращение проекта, судебные тяжбы и другие негативные явления.</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34</a:t>
            </a:fld>
            <a:endParaRPr lang="ru-RU" altLang="ru-RU"/>
          </a:p>
        </p:txBody>
      </p:sp>
    </p:spTree>
    <p:extLst>
      <p:ext uri="{BB962C8B-B14F-4D97-AF65-F5344CB8AC3E}">
        <p14:creationId xmlns:p14="http://schemas.microsoft.com/office/powerpoint/2010/main" val="661629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404664"/>
            <a:ext cx="8686800" cy="5904656"/>
          </a:xfrm>
        </p:spPr>
        <p:txBody>
          <a:bodyPr/>
          <a:lstStyle/>
          <a:p>
            <a:pPr marL="0" indent="0" algn="just">
              <a:buNone/>
            </a:pPr>
            <a:r>
              <a:rPr lang="ru-RU" b="1" dirty="0" smtClean="0">
                <a:solidFill>
                  <a:schemeClr val="tx1"/>
                </a:solidFill>
              </a:rPr>
              <a:t>	</a:t>
            </a:r>
            <a:r>
              <a:rPr lang="ru-RU" b="1" dirty="0" smtClean="0">
                <a:solidFill>
                  <a:srgbClr val="C00000"/>
                </a:solidFill>
              </a:rPr>
              <a:t>5</a:t>
            </a:r>
            <a:r>
              <a:rPr lang="ru-RU" b="1" dirty="0">
                <a:solidFill>
                  <a:srgbClr val="C00000"/>
                </a:solidFill>
              </a:rPr>
              <a:t>. Многообразие форм ГЧП. </a:t>
            </a:r>
          </a:p>
          <a:p>
            <a:pPr marL="0" indent="0" algn="just">
              <a:buNone/>
            </a:pPr>
            <a:r>
              <a:rPr lang="ru-RU" b="1" dirty="0" smtClean="0">
                <a:solidFill>
                  <a:schemeClr val="tx1"/>
                </a:solidFill>
              </a:rPr>
              <a:t>	В </a:t>
            </a:r>
            <a:r>
              <a:rPr lang="ru-RU" b="1" dirty="0">
                <a:solidFill>
                  <a:schemeClr val="tx1"/>
                </a:solidFill>
              </a:rPr>
              <a:t>зарубежной и отечественной практике наблюдается множество разновидностей, типов и видов партнерств. </a:t>
            </a:r>
          </a:p>
          <a:p>
            <a:pPr marL="0" indent="0" algn="just">
              <a:buNone/>
            </a:pPr>
            <a:r>
              <a:rPr lang="ru-RU" b="1" dirty="0" smtClean="0">
                <a:solidFill>
                  <a:schemeClr val="tx1"/>
                </a:solidFill>
              </a:rPr>
              <a:t>	</a:t>
            </a:r>
            <a:r>
              <a:rPr lang="ru-RU" b="1" dirty="0" smtClean="0">
                <a:solidFill>
                  <a:srgbClr val="0000FF"/>
                </a:solidFill>
              </a:rPr>
              <a:t>Критериями </a:t>
            </a:r>
            <a:r>
              <a:rPr lang="ru-RU" b="1" dirty="0">
                <a:solidFill>
                  <a:srgbClr val="0000FF"/>
                </a:solidFill>
              </a:rPr>
              <a:t>отнесения к той или иной структурной группе обычно выступают: </a:t>
            </a:r>
          </a:p>
          <a:p>
            <a:pPr marL="0" indent="0" algn="just">
              <a:buNone/>
            </a:pPr>
            <a:r>
              <a:rPr lang="ru-RU" b="1" dirty="0" smtClean="0">
                <a:solidFill>
                  <a:schemeClr val="tx1"/>
                </a:solidFill>
              </a:rPr>
              <a:t>	-</a:t>
            </a:r>
            <a:r>
              <a:rPr lang="ru-RU" b="1" dirty="0">
                <a:solidFill>
                  <a:schemeClr val="tx1"/>
                </a:solidFill>
              </a:rPr>
              <a:t>отношения собственности (владение, пользование, распоряжение);</a:t>
            </a:r>
          </a:p>
          <a:p>
            <a:pPr marL="0" indent="0" algn="just">
              <a:buNone/>
            </a:pPr>
            <a:r>
              <a:rPr lang="ru-RU" b="1" dirty="0" smtClean="0">
                <a:solidFill>
                  <a:schemeClr val="tx1"/>
                </a:solidFill>
              </a:rPr>
              <a:t>	-</a:t>
            </a:r>
            <a:r>
              <a:rPr lang="ru-RU" b="1" dirty="0">
                <a:solidFill>
                  <a:schemeClr val="tx1"/>
                </a:solidFill>
              </a:rPr>
              <a:t>формы участия государства; </a:t>
            </a:r>
          </a:p>
          <a:p>
            <a:pPr marL="0" indent="0" algn="just">
              <a:buNone/>
            </a:pPr>
            <a:r>
              <a:rPr lang="ru-RU" b="1" dirty="0" smtClean="0">
                <a:solidFill>
                  <a:schemeClr val="tx1"/>
                </a:solidFill>
              </a:rPr>
              <a:t>	-</a:t>
            </a:r>
            <a:r>
              <a:rPr lang="ru-RU" b="1" dirty="0">
                <a:solidFill>
                  <a:schemeClr val="tx1"/>
                </a:solidFill>
              </a:rPr>
              <a:t>схемы финансирования и разделения рисков и др.</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35</a:t>
            </a:fld>
            <a:endParaRPr lang="ru-RU" altLang="ru-RU"/>
          </a:p>
        </p:txBody>
      </p:sp>
    </p:spTree>
    <p:extLst>
      <p:ext uri="{BB962C8B-B14F-4D97-AF65-F5344CB8AC3E}">
        <p14:creationId xmlns:p14="http://schemas.microsoft.com/office/powerpoint/2010/main" val="912594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548680"/>
            <a:ext cx="8686800" cy="7142658"/>
          </a:xfrm>
        </p:spPr>
        <p:txBody>
          <a:bodyPr/>
          <a:lstStyle/>
          <a:p>
            <a:pPr marL="0" indent="0" algn="just">
              <a:buNone/>
            </a:pPr>
            <a:r>
              <a:rPr lang="ru-RU" sz="2870" b="1" dirty="0" smtClean="0"/>
              <a:t>	</a:t>
            </a:r>
            <a:r>
              <a:rPr lang="ru-RU" sz="2870" b="1" dirty="0" smtClean="0">
                <a:solidFill>
                  <a:srgbClr val="C00000"/>
                </a:solidFill>
              </a:rPr>
              <a:t>6</a:t>
            </a:r>
            <a:r>
              <a:rPr lang="ru-RU" sz="2870" b="1" dirty="0">
                <a:solidFill>
                  <a:srgbClr val="C00000"/>
                </a:solidFill>
              </a:rPr>
              <a:t>. Инновационные методы управления сферой производства и предоставления общественных услуг. </a:t>
            </a:r>
          </a:p>
          <a:p>
            <a:pPr marL="0" indent="0" algn="just">
              <a:buNone/>
            </a:pPr>
            <a:r>
              <a:rPr lang="ru-RU" sz="2870" b="1" dirty="0" smtClean="0"/>
              <a:t>	</a:t>
            </a:r>
            <a:r>
              <a:rPr lang="ru-RU" sz="2870" b="1" dirty="0" smtClean="0">
                <a:solidFill>
                  <a:schemeClr val="tx1"/>
                </a:solidFill>
              </a:rPr>
              <a:t>В </a:t>
            </a:r>
            <a:r>
              <a:rPr lang="ru-RU" sz="2870" b="1" dirty="0">
                <a:solidFill>
                  <a:schemeClr val="tx1"/>
                </a:solidFill>
              </a:rPr>
              <a:t>рамках проектов ГЧП частный сектор привносит в сферу производства и предоставления общественных услуг современный организационный опыт, знания, новые управленческие технологии. </a:t>
            </a:r>
          </a:p>
          <a:p>
            <a:pPr marL="0" indent="0" algn="just">
              <a:buNone/>
            </a:pPr>
            <a:r>
              <a:rPr lang="ru-RU" sz="2870" b="1" dirty="0" smtClean="0">
                <a:solidFill>
                  <a:schemeClr val="tx1"/>
                </a:solidFill>
              </a:rPr>
              <a:t>	Пользуясь </a:t>
            </a:r>
            <a:r>
              <a:rPr lang="ru-RU" sz="2870" b="1" dirty="0">
                <a:solidFill>
                  <a:schemeClr val="tx1"/>
                </a:solidFill>
              </a:rPr>
              <a:t>свободой принятия административно-хозяйственных решений, он без бюрократических проволочек, свойственных государственной системе управления, оптимизирует бизнес-процессы, организационную структуру, существенно повышает эффективность принятия решений.</a:t>
            </a:r>
          </a:p>
          <a:p>
            <a:pPr marL="0" indent="0" algn="just">
              <a:buNone/>
            </a:pPr>
            <a:endParaRPr lang="ru-RU" sz="2870" b="1"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36</a:t>
            </a:fld>
            <a:endParaRPr lang="ru-RU" altLang="ru-RU"/>
          </a:p>
        </p:txBody>
      </p:sp>
    </p:spTree>
    <p:extLst>
      <p:ext uri="{BB962C8B-B14F-4D97-AF65-F5344CB8AC3E}">
        <p14:creationId xmlns:p14="http://schemas.microsoft.com/office/powerpoint/2010/main" val="5507149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8797" y="116631"/>
            <a:ext cx="8686800" cy="6604843"/>
          </a:xfrm>
        </p:spPr>
        <p:txBody>
          <a:bodyPr/>
          <a:lstStyle/>
          <a:p>
            <a:pPr marL="0" indent="0" algn="just">
              <a:buNone/>
            </a:pPr>
            <a:r>
              <a:rPr lang="ru-RU" sz="2900" b="1" dirty="0" smtClean="0">
                <a:solidFill>
                  <a:schemeClr val="tx1"/>
                </a:solidFill>
              </a:rPr>
              <a:t>	</a:t>
            </a:r>
            <a:r>
              <a:rPr lang="ru-RU" sz="2900" b="1" dirty="0" smtClean="0">
                <a:solidFill>
                  <a:srgbClr val="009900"/>
                </a:solidFill>
              </a:rPr>
              <a:t>Государство </a:t>
            </a:r>
            <a:r>
              <a:rPr lang="ru-RU" sz="2900" b="1" dirty="0">
                <a:solidFill>
                  <a:srgbClr val="009900"/>
                </a:solidFill>
              </a:rPr>
              <a:t>считает выгодным для себя участие в </a:t>
            </a:r>
            <a:r>
              <a:rPr lang="ru-RU" sz="2900" b="1" dirty="0" smtClean="0">
                <a:solidFill>
                  <a:srgbClr val="009900"/>
                </a:solidFill>
              </a:rPr>
              <a:t>ГЧП, </a:t>
            </a:r>
            <a:r>
              <a:rPr lang="ru-RU" sz="2900" b="1" dirty="0">
                <a:solidFill>
                  <a:srgbClr val="009900"/>
                </a:solidFill>
              </a:rPr>
              <a:t>учитывая следующие факторы:</a:t>
            </a:r>
          </a:p>
          <a:p>
            <a:pPr marL="0" indent="0" algn="just">
              <a:buNone/>
            </a:pPr>
            <a:r>
              <a:rPr lang="ru-RU" sz="2900" b="1" dirty="0" smtClean="0">
                <a:solidFill>
                  <a:schemeClr val="tx1"/>
                </a:solidFill>
              </a:rPr>
              <a:t>	</a:t>
            </a:r>
            <a:r>
              <a:rPr lang="ru-RU" sz="2900" b="1" dirty="0" smtClean="0">
                <a:solidFill>
                  <a:srgbClr val="C00000"/>
                </a:solidFill>
              </a:rPr>
              <a:t>1</a:t>
            </a:r>
            <a:r>
              <a:rPr lang="ru-RU" sz="2900" b="1" dirty="0">
                <a:solidFill>
                  <a:srgbClr val="C00000"/>
                </a:solidFill>
              </a:rPr>
              <a:t>.</a:t>
            </a:r>
            <a:r>
              <a:rPr lang="ru-RU" sz="2900" b="1" dirty="0" smtClean="0">
                <a:solidFill>
                  <a:srgbClr val="C00000"/>
                </a:solidFill>
              </a:rPr>
              <a:t> </a:t>
            </a:r>
            <a:r>
              <a:rPr lang="ru-RU" sz="2900" b="1" dirty="0">
                <a:solidFill>
                  <a:srgbClr val="C00000"/>
                </a:solidFill>
              </a:rPr>
              <a:t>Ожидание высокой эффективности такого партнерства. </a:t>
            </a:r>
          </a:p>
          <a:p>
            <a:pPr marL="0" indent="0" algn="just">
              <a:buNone/>
            </a:pPr>
            <a:r>
              <a:rPr lang="ru-RU" sz="2900" b="1" dirty="0" smtClean="0">
                <a:solidFill>
                  <a:schemeClr val="tx1"/>
                </a:solidFill>
              </a:rPr>
              <a:t>	Решению </a:t>
            </a:r>
            <a:r>
              <a:rPr lang="ru-RU" sz="2900" b="1" dirty="0">
                <a:solidFill>
                  <a:schemeClr val="tx1"/>
                </a:solidFill>
              </a:rPr>
              <a:t>государства об использовании механизмов ГЧП в предоставлении услуг всегда предшествует аналитическая работа, призванная обосновать, что эти механизмы обеспечат обществу большую эффективность за счет достижения одного или всего комплекса нижеперечисленных результатов:</a:t>
            </a:r>
          </a:p>
          <a:p>
            <a:pPr marL="0" indent="0" algn="just">
              <a:buNone/>
            </a:pPr>
            <a:r>
              <a:rPr lang="ru-RU" sz="2900" b="1" dirty="0" smtClean="0">
                <a:solidFill>
                  <a:schemeClr val="tx1"/>
                </a:solidFill>
              </a:rPr>
              <a:t>	- </a:t>
            </a:r>
            <a:r>
              <a:rPr lang="ru-RU" sz="2900" b="1" dirty="0">
                <a:solidFill>
                  <a:schemeClr val="tx1"/>
                </a:solidFill>
              </a:rPr>
              <a:t>более низких издержек;</a:t>
            </a:r>
          </a:p>
          <a:p>
            <a:pPr marL="0" indent="0" algn="just">
              <a:buNone/>
            </a:pPr>
            <a:r>
              <a:rPr lang="ru-RU" sz="2900" b="1" dirty="0" smtClean="0">
                <a:solidFill>
                  <a:schemeClr val="tx1"/>
                </a:solidFill>
              </a:rPr>
              <a:t>	- </a:t>
            </a:r>
            <a:r>
              <a:rPr lang="ru-RU" sz="2900" b="1" dirty="0">
                <a:solidFill>
                  <a:schemeClr val="tx1"/>
                </a:solidFill>
              </a:rPr>
              <a:t>более высокого уровня услуг;</a:t>
            </a:r>
          </a:p>
          <a:p>
            <a:pPr marL="0" indent="0" algn="just">
              <a:buNone/>
            </a:pPr>
            <a:r>
              <a:rPr lang="ru-RU" sz="2900" b="1" dirty="0" smtClean="0">
                <a:solidFill>
                  <a:schemeClr val="tx1"/>
                </a:solidFill>
              </a:rPr>
              <a:t>	- </a:t>
            </a:r>
            <a:r>
              <a:rPr lang="ru-RU" sz="2900" b="1" dirty="0">
                <a:solidFill>
                  <a:schemeClr val="tx1"/>
                </a:solidFill>
              </a:rPr>
              <a:t>снижения рисков.</a:t>
            </a:r>
          </a:p>
          <a:p>
            <a:pPr marL="0" indent="0" algn="just">
              <a:buNone/>
            </a:pPr>
            <a:endParaRPr lang="ru-RU" sz="29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37</a:t>
            </a:fld>
            <a:endParaRPr lang="ru-RU" altLang="ru-RU"/>
          </a:p>
        </p:txBody>
      </p:sp>
    </p:spTree>
    <p:extLst>
      <p:ext uri="{BB962C8B-B14F-4D97-AF65-F5344CB8AC3E}">
        <p14:creationId xmlns:p14="http://schemas.microsoft.com/office/powerpoint/2010/main" val="6760594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just">
              <a:buNone/>
            </a:pPr>
            <a:r>
              <a:rPr lang="ru-RU" b="1" dirty="0" smtClean="0">
                <a:solidFill>
                  <a:schemeClr val="tx1"/>
                </a:solidFill>
              </a:rPr>
              <a:t>	</a:t>
            </a:r>
            <a:r>
              <a:rPr lang="ru-RU" b="1" dirty="0" smtClean="0">
                <a:solidFill>
                  <a:srgbClr val="C00000"/>
                </a:solidFill>
              </a:rPr>
              <a:t>2</a:t>
            </a:r>
            <a:r>
              <a:rPr lang="ru-RU" b="1" dirty="0">
                <a:solidFill>
                  <a:srgbClr val="C00000"/>
                </a:solidFill>
              </a:rPr>
              <a:t>. Новые источники инвестиций. </a:t>
            </a:r>
          </a:p>
          <a:p>
            <a:pPr marL="0" indent="0" algn="just">
              <a:buNone/>
            </a:pPr>
            <a:r>
              <a:rPr lang="ru-RU" b="1" dirty="0" smtClean="0">
                <a:solidFill>
                  <a:schemeClr val="tx1"/>
                </a:solidFill>
              </a:rPr>
              <a:t>	ГЧП </a:t>
            </a:r>
            <a:r>
              <a:rPr lang="ru-RU" b="1" dirty="0">
                <a:solidFill>
                  <a:schemeClr val="tx1"/>
                </a:solidFill>
              </a:rPr>
              <a:t>позволяет государству получить доступ к альтернативным источникам капитала, делая реальным осуществление важных и срочных проектов, которые были бы невозможны в иных условиях.</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38</a:t>
            </a:fld>
            <a:endParaRPr lang="ru-RU" altLang="ru-RU"/>
          </a:p>
        </p:txBody>
      </p:sp>
    </p:spTree>
    <p:extLst>
      <p:ext uri="{BB962C8B-B14F-4D97-AF65-F5344CB8AC3E}">
        <p14:creationId xmlns:p14="http://schemas.microsoft.com/office/powerpoint/2010/main" val="21569978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70222" y="476672"/>
            <a:ext cx="8686800" cy="5472608"/>
          </a:xfrm>
        </p:spPr>
        <p:txBody>
          <a:bodyPr/>
          <a:lstStyle/>
          <a:p>
            <a:pPr marL="0" indent="0" algn="just">
              <a:buNone/>
            </a:pPr>
            <a:r>
              <a:rPr lang="ru-RU" sz="2900" b="1" dirty="0" smtClean="0">
                <a:solidFill>
                  <a:schemeClr val="tx1"/>
                </a:solidFill>
              </a:rPr>
              <a:t>	</a:t>
            </a:r>
            <a:r>
              <a:rPr lang="ru-RU" sz="2900" b="1" dirty="0" smtClean="0">
                <a:solidFill>
                  <a:srgbClr val="C00000"/>
                </a:solidFill>
              </a:rPr>
              <a:t>3</a:t>
            </a:r>
            <a:r>
              <a:rPr lang="ru-RU" sz="2900" b="1" dirty="0">
                <a:solidFill>
                  <a:srgbClr val="C00000"/>
                </a:solidFill>
              </a:rPr>
              <a:t>. Надежность результатов. </a:t>
            </a:r>
          </a:p>
          <a:p>
            <a:pPr marL="0" indent="0" algn="just">
              <a:buNone/>
            </a:pPr>
            <a:r>
              <a:rPr lang="ru-RU" sz="2900" b="1" dirty="0" smtClean="0">
                <a:solidFill>
                  <a:schemeClr val="tx1"/>
                </a:solidFill>
              </a:rPr>
              <a:t>	Надежность </a:t>
            </a:r>
            <a:r>
              <a:rPr lang="ru-RU" sz="2900" b="1" dirty="0">
                <a:solidFill>
                  <a:schemeClr val="tx1"/>
                </a:solidFill>
              </a:rPr>
              <a:t>получения позитивного результата обеспечивается благодаря своевременному осуществлению проекта (партнер из частного сектора заинтересован закончить проект как можно раньше, чтобы минимизировать уровень издержек и начать получать прибыль), а также прописанному в контракте порядку возврата инвестиций и компенсации текущих издержек (график и размеры выплат фиксируются перед началом проекта, что защищает инвестора и общество от рисков занижения или завышения стоимости услуг).</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39</a:t>
            </a:fld>
            <a:endParaRPr lang="ru-RU" altLang="ru-RU"/>
          </a:p>
        </p:txBody>
      </p:sp>
    </p:spTree>
    <p:extLst>
      <p:ext uri="{BB962C8B-B14F-4D97-AF65-F5344CB8AC3E}">
        <p14:creationId xmlns:p14="http://schemas.microsoft.com/office/powerpoint/2010/main" val="3088280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548680"/>
            <a:ext cx="8686800" cy="5616624"/>
          </a:xfrm>
        </p:spPr>
        <p:txBody>
          <a:bodyPr/>
          <a:lstStyle/>
          <a:p>
            <a:pPr marL="0" indent="0" algn="just">
              <a:buNone/>
            </a:pPr>
            <a:r>
              <a:rPr lang="ru-RU" sz="3300" dirty="0" smtClean="0"/>
              <a:t>	</a:t>
            </a:r>
            <a:r>
              <a:rPr lang="ru-RU" sz="3300" b="1" dirty="0" smtClean="0">
                <a:solidFill>
                  <a:schemeClr val="tx1"/>
                </a:solidFill>
              </a:rPr>
              <a:t>Существует </a:t>
            </a:r>
            <a:r>
              <a:rPr lang="ru-RU" sz="3300" b="1" dirty="0">
                <a:solidFill>
                  <a:schemeClr val="tx1"/>
                </a:solidFill>
              </a:rPr>
              <a:t>много различных определений ГЧП. Наиболее общее из них дает Всемирный банк: </a:t>
            </a:r>
          </a:p>
          <a:p>
            <a:pPr marL="0" indent="0" algn="just">
              <a:buNone/>
            </a:pPr>
            <a:r>
              <a:rPr lang="ru-RU" sz="3300" b="1" dirty="0" smtClean="0">
                <a:solidFill>
                  <a:schemeClr val="tx1"/>
                </a:solidFill>
              </a:rPr>
              <a:t>	</a:t>
            </a:r>
            <a:r>
              <a:rPr lang="ru-RU" sz="3300" b="1" dirty="0" smtClean="0">
                <a:solidFill>
                  <a:srgbClr val="009900"/>
                </a:solidFill>
              </a:rPr>
              <a:t>«</a:t>
            </a:r>
            <a:r>
              <a:rPr lang="ru-RU" sz="3300" b="1" dirty="0">
                <a:solidFill>
                  <a:srgbClr val="009900"/>
                </a:solidFill>
              </a:rPr>
              <a:t>Государственно-частное партнерство</a:t>
            </a:r>
            <a:r>
              <a:rPr lang="ru-RU" sz="3300" b="1" i="1" dirty="0">
                <a:solidFill>
                  <a:srgbClr val="009900"/>
                </a:solidFill>
              </a:rPr>
              <a:t> </a:t>
            </a:r>
            <a:r>
              <a:rPr lang="ru-RU" sz="3300" b="1" dirty="0">
                <a:solidFill>
                  <a:schemeClr val="tx1"/>
                </a:solidFill>
              </a:rPr>
              <a:t>– это соглашения между публичной и частной сторонами по поводу производства и оказания инфраструктурных услуг, заключаемые с целью привлечения дополнительных инвестиций и как средство повышения эффективности бюджетного финансирования».</a:t>
            </a:r>
          </a:p>
          <a:p>
            <a:pPr marL="0" indent="0" algn="just">
              <a:buNone/>
            </a:pPr>
            <a:endParaRPr lang="ru-RU" sz="3300" dirty="0"/>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a:t>
            </a:fld>
            <a:endParaRPr lang="ru-RU" altLang="ru-RU"/>
          </a:p>
        </p:txBody>
      </p:sp>
    </p:spTree>
    <p:extLst>
      <p:ext uri="{BB962C8B-B14F-4D97-AF65-F5344CB8AC3E}">
        <p14:creationId xmlns:p14="http://schemas.microsoft.com/office/powerpoint/2010/main" val="6952202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just">
              <a:buNone/>
            </a:pPr>
            <a:r>
              <a:rPr lang="ru-RU" b="1" dirty="0" smtClean="0">
                <a:solidFill>
                  <a:schemeClr val="tx1"/>
                </a:solidFill>
              </a:rPr>
              <a:t>	</a:t>
            </a:r>
            <a:r>
              <a:rPr lang="ru-RU" b="1" dirty="0" smtClean="0">
                <a:solidFill>
                  <a:srgbClr val="C00000"/>
                </a:solidFill>
              </a:rPr>
              <a:t>4</a:t>
            </a:r>
            <a:r>
              <a:rPr lang="ru-RU" b="1" dirty="0">
                <a:solidFill>
                  <a:srgbClr val="C00000"/>
                </a:solidFill>
              </a:rPr>
              <a:t>. Инновации. </a:t>
            </a:r>
            <a:endParaRPr lang="ru-RU" dirty="0">
              <a:solidFill>
                <a:srgbClr val="C00000"/>
              </a:solidFill>
            </a:endParaRPr>
          </a:p>
          <a:p>
            <a:pPr marL="0" indent="0" algn="just">
              <a:buNone/>
            </a:pPr>
            <a:r>
              <a:rPr lang="ru-RU" b="1" dirty="0" smtClean="0">
                <a:solidFill>
                  <a:schemeClr val="tx1"/>
                </a:solidFill>
              </a:rPr>
              <a:t>	Уникальная </a:t>
            </a:r>
            <a:r>
              <a:rPr lang="ru-RU" b="1" dirty="0">
                <a:solidFill>
                  <a:schemeClr val="tx1"/>
                </a:solidFill>
              </a:rPr>
              <a:t>комбинация возможностей государственного и частного секторов, возникающая в ГЧП, и конкурсный процесс заключения контракта определяют высокий потенциал инновационных подходов к созданию и управлению общественной инфраструктурой в рамках ГЧП.</a:t>
            </a:r>
          </a:p>
          <a:p>
            <a:pPr marL="0" indent="0" algn="just">
              <a:buNone/>
            </a:pPr>
            <a:endParaRPr lang="ru-RU"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40</a:t>
            </a:fld>
            <a:endParaRPr lang="ru-RU" altLang="ru-RU"/>
          </a:p>
        </p:txBody>
      </p:sp>
    </p:spTree>
    <p:extLst>
      <p:ext uri="{BB962C8B-B14F-4D97-AF65-F5344CB8AC3E}">
        <p14:creationId xmlns:p14="http://schemas.microsoft.com/office/powerpoint/2010/main" val="37248863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196752"/>
            <a:ext cx="8686800" cy="4525962"/>
          </a:xfrm>
        </p:spPr>
        <p:txBody>
          <a:bodyPr/>
          <a:lstStyle/>
          <a:p>
            <a:pPr marL="0" indent="0" algn="just">
              <a:buNone/>
            </a:pPr>
            <a:r>
              <a:rPr lang="ru-RU" b="1" dirty="0" smtClean="0">
                <a:solidFill>
                  <a:schemeClr val="tx1"/>
                </a:solidFill>
              </a:rPr>
              <a:t>	</a:t>
            </a:r>
            <a:r>
              <a:rPr lang="ru-RU" b="1" dirty="0" smtClean="0">
                <a:solidFill>
                  <a:srgbClr val="009900"/>
                </a:solidFill>
              </a:rPr>
              <a:t>Бизнес </a:t>
            </a:r>
            <a:r>
              <a:rPr lang="ru-RU" b="1" dirty="0">
                <a:solidFill>
                  <a:srgbClr val="009900"/>
                </a:solidFill>
              </a:rPr>
              <a:t>считает выгодным для себя участие в ГЧП, учитывая следующие факторы:</a:t>
            </a:r>
          </a:p>
          <a:p>
            <a:pPr marL="0" indent="0" algn="just">
              <a:buNone/>
            </a:pPr>
            <a:r>
              <a:rPr lang="ru-RU" b="1" dirty="0" smtClean="0">
                <a:solidFill>
                  <a:schemeClr val="tx1"/>
                </a:solidFill>
              </a:rPr>
              <a:t>	1</a:t>
            </a:r>
            <a:r>
              <a:rPr lang="ru-RU" b="1" dirty="0">
                <a:solidFill>
                  <a:schemeClr val="tx1"/>
                </a:solidFill>
              </a:rPr>
              <a:t>. Частная компания получает в долговременное владение и пользование государственные активы, обеспечивая тем самым стабильное получение прибыли в долгосрочной перспективе.</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41</a:t>
            </a:fld>
            <a:endParaRPr lang="ru-RU" altLang="ru-RU"/>
          </a:p>
        </p:txBody>
      </p:sp>
    </p:spTree>
    <p:extLst>
      <p:ext uri="{BB962C8B-B14F-4D97-AF65-F5344CB8AC3E}">
        <p14:creationId xmlns:p14="http://schemas.microsoft.com/office/powerpoint/2010/main" val="9351641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272182"/>
            <a:ext cx="8686800" cy="6453336"/>
          </a:xfrm>
        </p:spPr>
        <p:txBody>
          <a:bodyPr/>
          <a:lstStyle/>
          <a:p>
            <a:pPr marL="0" indent="0" algn="just">
              <a:buNone/>
            </a:pPr>
            <a:r>
              <a:rPr lang="ru-RU" sz="2800" b="1" dirty="0" smtClean="0">
                <a:solidFill>
                  <a:schemeClr val="tx1"/>
                </a:solidFill>
              </a:rPr>
              <a:t>	</a:t>
            </a:r>
            <a:r>
              <a:rPr lang="ru-RU" sz="3000" b="1" dirty="0" smtClean="0">
                <a:solidFill>
                  <a:schemeClr val="tx1"/>
                </a:solidFill>
              </a:rPr>
              <a:t>2.Осуществляя </a:t>
            </a:r>
            <a:r>
              <a:rPr lang="ru-RU" sz="3000" b="1" dirty="0">
                <a:solidFill>
                  <a:schemeClr val="tx1"/>
                </a:solidFill>
              </a:rPr>
              <a:t>инвестиции, предприниматель получает гарантии их возврата, поскольку государство как его партнер соглашается на обеспечение взаимоприемлемого уровня рентабельности.</a:t>
            </a:r>
          </a:p>
          <a:p>
            <a:pPr marL="0" indent="0" algn="just">
              <a:buNone/>
            </a:pPr>
            <a:r>
              <a:rPr lang="ru-RU" sz="3000" b="1" dirty="0" smtClean="0">
                <a:solidFill>
                  <a:schemeClr val="tx1"/>
                </a:solidFill>
              </a:rPr>
              <a:t>	3</a:t>
            </a:r>
            <a:r>
              <a:rPr lang="ru-RU" sz="3000" b="1" dirty="0">
                <a:solidFill>
                  <a:schemeClr val="tx1"/>
                </a:solidFill>
              </a:rPr>
              <a:t>. Обладая хозяйственной свободой, частная компания может за счет повышения производительности труда, нововведений увеличивать общую прибыльность бизнеса в период срока действия контракта с государством. </a:t>
            </a:r>
            <a:r>
              <a:rPr lang="ru-RU" sz="3000" b="1" dirty="0" smtClean="0">
                <a:solidFill>
                  <a:schemeClr val="tx1"/>
                </a:solidFill>
              </a:rPr>
              <a:t>	А </a:t>
            </a:r>
            <a:r>
              <a:rPr lang="ru-RU" sz="3000" b="1" dirty="0">
                <a:solidFill>
                  <a:schemeClr val="tx1"/>
                </a:solidFill>
              </a:rPr>
              <a:t>получать государственные активы в управление и наращивать доходность собственного бизнеса – это условие устойчивости компании.</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42</a:t>
            </a:fld>
            <a:endParaRPr lang="ru-RU" altLang="ru-RU"/>
          </a:p>
        </p:txBody>
      </p:sp>
    </p:spTree>
    <p:extLst>
      <p:ext uri="{BB962C8B-B14F-4D97-AF65-F5344CB8AC3E}">
        <p14:creationId xmlns:p14="http://schemas.microsoft.com/office/powerpoint/2010/main" val="24542347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052736"/>
            <a:ext cx="8686800" cy="4525962"/>
          </a:xfrm>
        </p:spPr>
        <p:txBody>
          <a:bodyPr/>
          <a:lstStyle/>
          <a:p>
            <a:pPr marL="0" indent="0" algn="just">
              <a:buNone/>
            </a:pPr>
            <a:r>
              <a:rPr lang="ru-RU" b="1" dirty="0" smtClean="0">
                <a:solidFill>
                  <a:srgbClr val="009900"/>
                </a:solidFill>
              </a:rPr>
              <a:t>	Фундаментальными </a:t>
            </a:r>
            <a:r>
              <a:rPr lang="ru-RU" b="1" i="1" dirty="0">
                <a:solidFill>
                  <a:srgbClr val="009900"/>
                </a:solidFill>
              </a:rPr>
              <a:t>факторами успеха ГЧП</a:t>
            </a:r>
            <a:r>
              <a:rPr lang="ru-RU" b="1" dirty="0">
                <a:solidFill>
                  <a:srgbClr val="009900"/>
                </a:solidFill>
              </a:rPr>
              <a:t> являются следующие</a:t>
            </a:r>
            <a:r>
              <a:rPr lang="ru-RU" b="1" dirty="0" smtClean="0">
                <a:solidFill>
                  <a:srgbClr val="009900"/>
                </a:solidFill>
              </a:rPr>
              <a:t>:</a:t>
            </a:r>
            <a:endParaRPr lang="ru-RU" b="1" dirty="0">
              <a:solidFill>
                <a:schemeClr val="tx1"/>
              </a:solidFill>
            </a:endParaRPr>
          </a:p>
          <a:p>
            <a:pPr marL="0" indent="0" algn="just">
              <a:buNone/>
            </a:pPr>
            <a:r>
              <a:rPr lang="ru-RU" b="1" dirty="0" smtClean="0">
                <a:solidFill>
                  <a:schemeClr val="tx1"/>
                </a:solidFill>
              </a:rPr>
              <a:t>	1</a:t>
            </a:r>
            <a:r>
              <a:rPr lang="ru-RU" b="1" dirty="0">
                <a:solidFill>
                  <a:schemeClr val="tx1"/>
                </a:solidFill>
              </a:rPr>
              <a:t>. Политическая воля государства, наличие необходимой нормативно-правовой базы и системы регулирования ГЧП.</a:t>
            </a:r>
          </a:p>
          <a:p>
            <a:pPr marL="0" indent="0" algn="just">
              <a:buNone/>
            </a:pPr>
            <a:r>
              <a:rPr lang="ru-RU" b="1" dirty="0" smtClean="0">
                <a:solidFill>
                  <a:schemeClr val="tx1"/>
                </a:solidFill>
              </a:rPr>
              <a:t>	2</a:t>
            </a:r>
            <a:r>
              <a:rPr lang="ru-RU" b="1" dirty="0">
                <a:solidFill>
                  <a:schemeClr val="tx1"/>
                </a:solidFill>
              </a:rPr>
              <a:t>. Наличие потока проектов, глубина проработки контрактов и возможности финансовых рынков обеспечить финансирование проекта.</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43</a:t>
            </a:fld>
            <a:endParaRPr lang="ru-RU" altLang="ru-RU"/>
          </a:p>
        </p:txBody>
      </p:sp>
    </p:spTree>
    <p:extLst>
      <p:ext uri="{BB962C8B-B14F-4D97-AF65-F5344CB8AC3E}">
        <p14:creationId xmlns:p14="http://schemas.microsoft.com/office/powerpoint/2010/main" val="26208696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412776"/>
            <a:ext cx="8686800" cy="4525962"/>
          </a:xfrm>
        </p:spPr>
        <p:txBody>
          <a:bodyPr/>
          <a:lstStyle/>
          <a:p>
            <a:pPr marL="0" indent="0" algn="just">
              <a:buNone/>
            </a:pPr>
            <a:r>
              <a:rPr lang="ru-RU" b="1" dirty="0" smtClean="0">
                <a:solidFill>
                  <a:schemeClr val="tx1"/>
                </a:solidFill>
              </a:rPr>
              <a:t>	3</a:t>
            </a:r>
            <a:r>
              <a:rPr lang="ru-RU" b="1" dirty="0">
                <a:solidFill>
                  <a:schemeClr val="tx1"/>
                </a:solidFill>
              </a:rPr>
              <a:t>. Уровень правовой и экономической подготовки руководителей и специалистов органов исполнительной власти, принимающих участие в проектах ГЧП, профессиональные навыки участников проекта, готовность сторон идти на компромиссы и находить пути решения спорных вопросов.</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44</a:t>
            </a:fld>
            <a:endParaRPr lang="ru-RU" altLang="ru-RU"/>
          </a:p>
        </p:txBody>
      </p:sp>
    </p:spTree>
    <p:extLst>
      <p:ext uri="{BB962C8B-B14F-4D97-AF65-F5344CB8AC3E}">
        <p14:creationId xmlns:p14="http://schemas.microsoft.com/office/powerpoint/2010/main" val="24032281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186378"/>
          </a:xfrm>
        </p:spPr>
        <p:txBody>
          <a:bodyPr/>
          <a:lstStyle/>
          <a:p>
            <a:pPr algn="ctr" eaLnBrk="1" fontAlgn="auto" hangingPunct="1">
              <a:spcAft>
                <a:spcPts val="0"/>
              </a:spcAft>
              <a:defRPr/>
            </a:pPr>
            <a:r>
              <a:rPr lang="ru-RU" sz="6000" b="1" dirty="0" smtClean="0">
                <a:latin typeface="Times New Roman" pitchFamily="18" charset="0"/>
                <a:cs typeface="Times New Roman" pitchFamily="18" charset="0"/>
              </a:rPr>
              <a:t>СПАСИБО</a:t>
            </a:r>
            <a:r>
              <a:rPr lang="ru-RU" sz="5400" b="1" dirty="0" smtClean="0">
                <a:latin typeface="Times New Roman" pitchFamily="18" charset="0"/>
                <a:cs typeface="Times New Roman" pitchFamily="18" charset="0"/>
              </a:rPr>
              <a:t> </a:t>
            </a:r>
            <a:br>
              <a:rPr lang="ru-RU" sz="5400" b="1" dirty="0" smtClean="0">
                <a:latin typeface="Times New Roman" pitchFamily="18" charset="0"/>
                <a:cs typeface="Times New Roman" pitchFamily="18" charset="0"/>
              </a:rPr>
            </a:br>
            <a:r>
              <a:rPr lang="ru-RU" sz="6000" b="1" dirty="0" smtClean="0">
                <a:latin typeface="Times New Roman" pitchFamily="18" charset="0"/>
                <a:cs typeface="Times New Roman" pitchFamily="18" charset="0"/>
              </a:rPr>
              <a:t>ЗА</a:t>
            </a:r>
            <a:r>
              <a:rPr lang="ru-RU" sz="5400" b="1" dirty="0" smtClean="0">
                <a:latin typeface="Times New Roman" pitchFamily="18" charset="0"/>
                <a:cs typeface="Times New Roman" pitchFamily="18" charset="0"/>
              </a:rPr>
              <a:t> </a:t>
            </a:r>
            <a:r>
              <a:rPr lang="ru-RU" sz="6000" b="1" dirty="0" smtClean="0">
                <a:latin typeface="Times New Roman" pitchFamily="18" charset="0"/>
                <a:cs typeface="Times New Roman" pitchFamily="18" charset="0"/>
              </a:rPr>
              <a:t>ВНИМАНИЕ</a:t>
            </a:r>
            <a:r>
              <a:rPr lang="ru-RU" sz="5400" b="1" dirty="0" smtClean="0">
                <a:latin typeface="Times New Roman" pitchFamily="18" charset="0"/>
                <a:cs typeface="Times New Roman" pitchFamily="18" charset="0"/>
              </a:rPr>
              <a:t>!</a:t>
            </a:r>
            <a:endParaRPr lang="ru-RU" sz="5400" b="1" dirty="0">
              <a:latin typeface="Times New Roman" pitchFamily="18" charset="0"/>
              <a:cs typeface="Times New Roman" pitchFamily="18" charset="0"/>
            </a:endParaRPr>
          </a:p>
        </p:txBody>
      </p:sp>
      <p:sp>
        <p:nvSpPr>
          <p:cNvPr id="33795" name="Содержимое 2"/>
          <p:cNvSpPr>
            <a:spLocks noGrp="1"/>
          </p:cNvSpPr>
          <p:nvPr>
            <p:ph idx="1"/>
          </p:nvPr>
        </p:nvSpPr>
        <p:spPr>
          <a:xfrm>
            <a:off x="304800" y="4929188"/>
            <a:ext cx="8686800" cy="1150937"/>
          </a:xfrm>
        </p:spPr>
        <p:txBody>
          <a:bodyPr/>
          <a:lstStyle/>
          <a:p>
            <a:pPr eaLnBrk="1" hangingPunct="1">
              <a:buFont typeface="Wingdings 2" panose="05020102010507070707" pitchFamily="18" charset="2"/>
              <a:buNone/>
            </a:pPr>
            <a:r>
              <a:rPr lang="ru-RU" altLang="ru-RU" smtClean="0"/>
              <a:t> </a:t>
            </a:r>
          </a:p>
        </p:txBody>
      </p:sp>
      <p:sp>
        <p:nvSpPr>
          <p:cNvPr id="33796" name="Номер слайда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70000"/>
              <a:buFont typeface="Wingdings 2" panose="05020102010507070707" pitchFamily="18" charset="2"/>
              <a:buChar char=""/>
              <a:defRPr sz="3200">
                <a:solidFill>
                  <a:schemeClr val="tx2"/>
                </a:solidFill>
                <a:latin typeface="Franklin Gothic Book" panose="020B0503020102020204" pitchFamily="34" charset="0"/>
              </a:defRPr>
            </a:lvl1pPr>
            <a:lvl2pPr marL="742950" indent="-285750">
              <a:spcBef>
                <a:spcPct val="20000"/>
              </a:spcBef>
              <a:buClr>
                <a:schemeClr val="accent1"/>
              </a:buClr>
              <a:buSzPct val="70000"/>
              <a:buFont typeface="Wingdings 2" panose="05020102010507070707" pitchFamily="18" charset="2"/>
              <a:buChar char=""/>
              <a:defRPr sz="2800">
                <a:solidFill>
                  <a:schemeClr val="tx2"/>
                </a:solidFill>
                <a:latin typeface="Franklin Gothic Book" panose="020B0503020102020204" pitchFamily="34" charset="0"/>
              </a:defRPr>
            </a:lvl2pPr>
            <a:lvl3pPr marL="1143000" indent="-228600">
              <a:spcBef>
                <a:spcPct val="20000"/>
              </a:spcBef>
              <a:buClr>
                <a:schemeClr val="accent1"/>
              </a:buClr>
              <a:buSzPct val="70000"/>
              <a:buFont typeface="Wingdings 2" panose="05020102010507070707" pitchFamily="18" charset="2"/>
              <a:buChar char=""/>
              <a:defRPr sz="2400">
                <a:solidFill>
                  <a:schemeClr val="tx2"/>
                </a:solidFill>
                <a:latin typeface="Franklin Gothic Book" panose="020B0503020102020204" pitchFamily="34" charset="0"/>
              </a:defRPr>
            </a:lvl3pPr>
            <a:lvl4pPr marL="1600200" indent="-228600">
              <a:spcBef>
                <a:spcPct val="20000"/>
              </a:spcBef>
              <a:buClr>
                <a:schemeClr val="accent1"/>
              </a:buClr>
              <a:buSzPct val="70000"/>
              <a:buFont typeface="Wingdings 2" panose="05020102010507070707" pitchFamily="18" charset="2"/>
              <a:buChar char=""/>
              <a:defRPr sz="2000">
                <a:solidFill>
                  <a:schemeClr val="tx2"/>
                </a:solidFill>
                <a:latin typeface="Franklin Gothic Book" panose="020B0503020102020204" pitchFamily="34" charset="0"/>
              </a:defRPr>
            </a:lvl4pPr>
            <a:lvl5pPr marL="2057400" indent="-228600">
              <a:spcBef>
                <a:spcPct val="20000"/>
              </a:spcBef>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5pPr>
            <a:lvl6pPr marL="25146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6pPr>
            <a:lvl7pPr marL="29718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7pPr>
            <a:lvl8pPr marL="34290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8pPr>
            <a:lvl9pPr marL="3886200" indent="-228600" eaLnBrk="0" fontAlgn="base" hangingPunct="0">
              <a:spcBef>
                <a:spcPct val="20000"/>
              </a:spcBef>
              <a:spcAft>
                <a:spcPct val="0"/>
              </a:spcAft>
              <a:buClr>
                <a:schemeClr val="accent1"/>
              </a:buClr>
              <a:buSzPct val="60000"/>
              <a:buFont typeface="Wingdings 2" panose="05020102010507070707" pitchFamily="18" charset="2"/>
              <a:buChar char=""/>
              <a:defRPr>
                <a:solidFill>
                  <a:schemeClr val="tx2"/>
                </a:solidFill>
                <a:latin typeface="Franklin Gothic Book" panose="020B0503020102020204" pitchFamily="34" charset="0"/>
              </a:defRPr>
            </a:lvl9pPr>
          </a:lstStyle>
          <a:p>
            <a:pPr>
              <a:spcBef>
                <a:spcPct val="0"/>
              </a:spcBef>
              <a:buClrTx/>
              <a:buSzTx/>
              <a:buFontTx/>
              <a:buNone/>
            </a:pPr>
            <a:fld id="{AD85031F-6DA6-4A04-A9C5-A264F5C67223}" type="slidenum">
              <a:rPr lang="ru-RU" altLang="ru-RU" sz="1200">
                <a:solidFill>
                  <a:srgbClr val="D38E27"/>
                </a:solidFill>
              </a:rPr>
              <a:pPr>
                <a:spcBef>
                  <a:spcPct val="0"/>
                </a:spcBef>
                <a:buClrTx/>
                <a:buSzTx/>
                <a:buFontTx/>
                <a:buNone/>
              </a:pPr>
              <a:t>45</a:t>
            </a:fld>
            <a:endParaRPr lang="ru-RU" altLang="ru-RU" sz="1200">
              <a:solidFill>
                <a:srgbClr val="D38E27"/>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just">
              <a:buNone/>
            </a:pPr>
            <a:r>
              <a:rPr lang="ru-RU" sz="3400" b="1" dirty="0" smtClean="0">
                <a:solidFill>
                  <a:schemeClr val="tx1"/>
                </a:solidFill>
              </a:rPr>
              <a:t>	</a:t>
            </a:r>
            <a:r>
              <a:rPr lang="ru-RU" sz="3400" b="1" dirty="0" smtClean="0">
                <a:solidFill>
                  <a:srgbClr val="C00000"/>
                </a:solidFill>
              </a:rPr>
              <a:t>В </a:t>
            </a:r>
            <a:r>
              <a:rPr lang="ru-RU" sz="3400" b="1" dirty="0">
                <a:solidFill>
                  <a:srgbClr val="C00000"/>
                </a:solidFill>
              </a:rPr>
              <a:t>США ГЧП понимается как </a:t>
            </a:r>
            <a:r>
              <a:rPr lang="ru-RU" sz="3400" b="1" dirty="0">
                <a:solidFill>
                  <a:schemeClr val="tx1"/>
                </a:solidFill>
              </a:rPr>
              <a:t>«закрепленное в договорной форме соглашение между государством и частной компанией, позволяющее последней в согласованной форме участвовать в государственной собственности и исполнять функции, традиционно лежащие в сфере ответственности публичной власти. </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5</a:t>
            </a:fld>
            <a:endParaRPr lang="ru-RU" altLang="ru-RU"/>
          </a:p>
        </p:txBody>
      </p:sp>
    </p:spTree>
    <p:extLst>
      <p:ext uri="{BB962C8B-B14F-4D97-AF65-F5344CB8AC3E}">
        <p14:creationId xmlns:p14="http://schemas.microsoft.com/office/powerpoint/2010/main" val="1168094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484784"/>
            <a:ext cx="8686800" cy="4525962"/>
          </a:xfrm>
        </p:spPr>
        <p:txBody>
          <a:bodyPr/>
          <a:lstStyle/>
          <a:p>
            <a:pPr marL="0" indent="0" algn="just">
              <a:buNone/>
            </a:pPr>
            <a:r>
              <a:rPr lang="ru-RU" sz="3300" b="1" dirty="0" smtClean="0">
                <a:solidFill>
                  <a:schemeClr val="tx1"/>
                </a:solidFill>
              </a:rPr>
              <a:t>	</a:t>
            </a:r>
            <a:r>
              <a:rPr lang="ru-RU" sz="3300" b="1" dirty="0" smtClean="0">
                <a:solidFill>
                  <a:srgbClr val="0000FF"/>
                </a:solidFill>
              </a:rPr>
              <a:t>В </a:t>
            </a:r>
            <a:r>
              <a:rPr lang="ru-RU" sz="3300" b="1" dirty="0">
                <a:solidFill>
                  <a:srgbClr val="0000FF"/>
                </a:solidFill>
              </a:rPr>
              <a:t>российской литературе приводится следующая трактовка ГЧП: </a:t>
            </a:r>
            <a:endParaRPr lang="ru-RU" sz="3300" b="1" dirty="0" smtClean="0">
              <a:solidFill>
                <a:srgbClr val="0000FF"/>
              </a:solidFill>
            </a:endParaRPr>
          </a:p>
          <a:p>
            <a:pPr marL="0" indent="0" algn="just">
              <a:buNone/>
            </a:pPr>
            <a:r>
              <a:rPr lang="ru-RU" sz="3300" b="1" dirty="0" smtClean="0">
                <a:solidFill>
                  <a:schemeClr val="tx1"/>
                </a:solidFill>
              </a:rPr>
              <a:t>«</a:t>
            </a:r>
            <a:r>
              <a:rPr lang="ru-RU" sz="3300" b="1" dirty="0">
                <a:solidFill>
                  <a:srgbClr val="C00000"/>
                </a:solidFill>
              </a:rPr>
              <a:t>Государственно-частное партнерство</a:t>
            </a:r>
            <a:r>
              <a:rPr lang="ru-RU" sz="3300" b="1" dirty="0">
                <a:solidFill>
                  <a:schemeClr val="tx1"/>
                </a:solidFill>
              </a:rPr>
              <a:t> – это правовой механизм согласования интересов и обеспечения равноправия государства и бизнеса в рамках реализации экономических проектов, направленных на достижение целей государственного управления». </a:t>
            </a:r>
          </a:p>
          <a:p>
            <a:pPr marL="0" indent="0" algn="just">
              <a:buNone/>
            </a:pPr>
            <a:endParaRPr lang="ru-RU" sz="3300"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6</a:t>
            </a:fld>
            <a:endParaRPr lang="ru-RU" altLang="ru-RU"/>
          </a:p>
        </p:txBody>
      </p:sp>
    </p:spTree>
    <p:extLst>
      <p:ext uri="{BB962C8B-B14F-4D97-AF65-F5344CB8AC3E}">
        <p14:creationId xmlns:p14="http://schemas.microsoft.com/office/powerpoint/2010/main" val="36689760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620687"/>
            <a:ext cx="8686800" cy="5853137"/>
          </a:xfrm>
        </p:spPr>
        <p:txBody>
          <a:bodyPr/>
          <a:lstStyle/>
          <a:p>
            <a:pPr marL="0" indent="0" algn="just">
              <a:buNone/>
            </a:pPr>
            <a:r>
              <a:rPr lang="ru-RU" sz="2800" b="1" dirty="0" smtClean="0"/>
              <a:t>	</a:t>
            </a:r>
            <a:r>
              <a:rPr lang="ru-RU" sz="2800" b="1" dirty="0" smtClean="0">
                <a:solidFill>
                  <a:schemeClr val="tx1"/>
                </a:solidFill>
              </a:rPr>
              <a:t>В </a:t>
            </a:r>
            <a:r>
              <a:rPr lang="ru-RU" sz="2800" b="1" dirty="0">
                <a:solidFill>
                  <a:schemeClr val="tx1"/>
                </a:solidFill>
              </a:rPr>
              <a:t>системе нормативных правовых актов, определяющих принципы и правила взаимодействия государства и бизнеса, </a:t>
            </a:r>
            <a:r>
              <a:rPr lang="ru-RU" sz="2800" b="1" dirty="0">
                <a:solidFill>
                  <a:srgbClr val="0000FF"/>
                </a:solidFill>
              </a:rPr>
              <a:t>следует выделить</a:t>
            </a:r>
            <a:r>
              <a:rPr lang="ru-RU" sz="2800" b="1" dirty="0"/>
              <a:t>:</a:t>
            </a:r>
          </a:p>
          <a:p>
            <a:pPr marL="0" indent="0" algn="just">
              <a:buNone/>
            </a:pPr>
            <a:r>
              <a:rPr lang="ru-RU" sz="2800" b="1" dirty="0" smtClean="0"/>
              <a:t>	- </a:t>
            </a:r>
            <a:r>
              <a:rPr lang="ru-RU" sz="2800" b="1" dirty="0">
                <a:solidFill>
                  <a:srgbClr val="009900"/>
                </a:solidFill>
              </a:rPr>
              <a:t>Конституцию Российской Федерации </a:t>
            </a:r>
            <a:r>
              <a:rPr lang="ru-RU" sz="2800" b="1" dirty="0">
                <a:solidFill>
                  <a:schemeClr val="tx1"/>
                </a:solidFill>
              </a:rPr>
              <a:t>как акт прямого действия (например, принципы равенства перед законом, недопустимости дискриминации (ст. 19), недопущение экономической деятельности, направленной на монополизацию и недобросовестную конкуренцию (ст. 34), возможность заключения соглашений между органами исполнительной власти федерального и регионального уровней в целях передачи полномочий с одного уровня на другой (ст. 78) и т.д.);</a:t>
            </a: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7</a:t>
            </a:fld>
            <a:endParaRPr lang="ru-RU" altLang="ru-RU"/>
          </a:p>
        </p:txBody>
      </p:sp>
    </p:spTree>
    <p:extLst>
      <p:ext uri="{BB962C8B-B14F-4D97-AF65-F5344CB8AC3E}">
        <p14:creationId xmlns:p14="http://schemas.microsoft.com/office/powerpoint/2010/main" val="749887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1124744"/>
            <a:ext cx="8686800" cy="4525962"/>
          </a:xfrm>
        </p:spPr>
        <p:txBody>
          <a:bodyPr/>
          <a:lstStyle/>
          <a:p>
            <a:pPr marL="0" indent="0" algn="just">
              <a:buNone/>
            </a:pPr>
            <a:r>
              <a:rPr lang="ru-RU" b="1" dirty="0">
                <a:solidFill>
                  <a:schemeClr val="tx1"/>
                </a:solidFill>
              </a:rPr>
              <a:t>	</a:t>
            </a:r>
            <a:r>
              <a:rPr lang="ru-RU" b="1" dirty="0" smtClean="0">
                <a:solidFill>
                  <a:schemeClr val="tx1"/>
                </a:solidFill>
              </a:rPr>
              <a:t>- </a:t>
            </a:r>
            <a:r>
              <a:rPr lang="ru-RU" b="1" dirty="0" smtClean="0">
                <a:solidFill>
                  <a:srgbClr val="009900"/>
                </a:solidFill>
              </a:rPr>
              <a:t>административное </a:t>
            </a:r>
            <a:r>
              <a:rPr lang="ru-RU" b="1" dirty="0">
                <a:solidFill>
                  <a:srgbClr val="009900"/>
                </a:solidFill>
              </a:rPr>
              <a:t>законодательство</a:t>
            </a:r>
            <a:r>
              <a:rPr lang="ru-RU" b="1" dirty="0">
                <a:solidFill>
                  <a:schemeClr val="tx1"/>
                </a:solidFill>
              </a:rPr>
              <a:t>, регулирующее деятельность органов власти по реализации государственной политики в области государственно-частного </a:t>
            </a:r>
            <a:r>
              <a:rPr lang="ru-RU" b="1" dirty="0" smtClean="0">
                <a:solidFill>
                  <a:schemeClr val="tx1"/>
                </a:solidFill>
              </a:rPr>
              <a:t>партнерства</a:t>
            </a:r>
            <a:r>
              <a:rPr lang="ru-RU" b="1" dirty="0">
                <a:solidFill>
                  <a:schemeClr val="tx1"/>
                </a:solidFill>
              </a:rPr>
              <a:t>, определяющее статус и компетенции федеральных органов исполнительной власти или органов исполнительной власти субъектов РФ в отношениях с частным партнером;</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8</a:t>
            </a:fld>
            <a:endParaRPr lang="ru-RU" altLang="ru-RU"/>
          </a:p>
        </p:txBody>
      </p:sp>
    </p:spTree>
    <p:extLst>
      <p:ext uri="{BB962C8B-B14F-4D97-AF65-F5344CB8AC3E}">
        <p14:creationId xmlns:p14="http://schemas.microsoft.com/office/powerpoint/2010/main" val="3179998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01625" y="548680"/>
            <a:ext cx="8686800" cy="4525962"/>
          </a:xfrm>
        </p:spPr>
        <p:txBody>
          <a:bodyPr/>
          <a:lstStyle/>
          <a:p>
            <a:pPr marL="0" indent="0" algn="just">
              <a:buNone/>
            </a:pPr>
            <a:r>
              <a:rPr lang="ru-RU" b="1" dirty="0" smtClean="0">
                <a:solidFill>
                  <a:schemeClr val="tx1"/>
                </a:solidFill>
              </a:rPr>
              <a:t>	- </a:t>
            </a:r>
            <a:r>
              <a:rPr lang="ru-RU" b="1" dirty="0">
                <a:solidFill>
                  <a:srgbClr val="009900"/>
                </a:solidFill>
              </a:rPr>
              <a:t>гражданское законодательство</a:t>
            </a:r>
            <a:r>
              <a:rPr lang="ru-RU" b="1" dirty="0">
                <a:solidFill>
                  <a:schemeClr val="tx1"/>
                </a:solidFill>
              </a:rPr>
              <a:t>, регулирующее отношения между партнерами при выполнении инвестиционных соглашений;</a:t>
            </a:r>
          </a:p>
          <a:p>
            <a:pPr marL="0" indent="0" algn="just">
              <a:buNone/>
            </a:pPr>
            <a:r>
              <a:rPr lang="ru-RU" b="1" dirty="0">
                <a:solidFill>
                  <a:schemeClr val="tx1"/>
                </a:solidFill>
              </a:rPr>
              <a:t>- бюджетное законодательство, регулирующее формы и порядок финансового участия бюджетов в проектах ГЧП;</a:t>
            </a:r>
          </a:p>
          <a:p>
            <a:pPr marL="0" indent="0" algn="just">
              <a:buNone/>
            </a:pPr>
            <a:r>
              <a:rPr lang="ru-RU" b="1" dirty="0" smtClean="0">
                <a:solidFill>
                  <a:schemeClr val="tx1"/>
                </a:solidFill>
              </a:rPr>
              <a:t>	- </a:t>
            </a:r>
            <a:r>
              <a:rPr lang="ru-RU" b="1" dirty="0">
                <a:solidFill>
                  <a:srgbClr val="009900"/>
                </a:solidFill>
              </a:rPr>
              <a:t>градостроительное законодательство</a:t>
            </a:r>
            <a:r>
              <a:rPr lang="ru-RU" b="1" dirty="0">
                <a:solidFill>
                  <a:schemeClr val="tx1"/>
                </a:solidFill>
              </a:rPr>
              <a:t>, устанавливающее требования к порядку осуществления проектирования и строительства (реконструкции) проектного объекта;</a:t>
            </a:r>
          </a:p>
          <a:p>
            <a:pPr marL="0" indent="0" algn="just">
              <a:buNone/>
            </a:pPr>
            <a:endParaRPr lang="ru-RU" b="1" dirty="0">
              <a:solidFill>
                <a:schemeClr val="tx1"/>
              </a:solidFill>
            </a:endParaRPr>
          </a:p>
        </p:txBody>
      </p:sp>
      <p:sp>
        <p:nvSpPr>
          <p:cNvPr id="4" name="Номер слайда 3"/>
          <p:cNvSpPr>
            <a:spLocks noGrp="1"/>
          </p:cNvSpPr>
          <p:nvPr>
            <p:ph type="sldNum" sz="quarter" idx="12"/>
          </p:nvPr>
        </p:nvSpPr>
        <p:spPr/>
        <p:txBody>
          <a:bodyPr/>
          <a:lstStyle/>
          <a:p>
            <a:pPr>
              <a:defRPr/>
            </a:pPr>
            <a:fld id="{9409FA89-C94D-4424-9B0D-117354EEE721}" type="slidenum">
              <a:rPr lang="ru-RU" altLang="ru-RU" smtClean="0"/>
              <a:pPr>
                <a:defRPr/>
              </a:pPr>
              <a:t>9</a:t>
            </a:fld>
            <a:endParaRPr lang="ru-RU" altLang="ru-RU"/>
          </a:p>
        </p:txBody>
      </p:sp>
    </p:spTree>
    <p:extLst>
      <p:ext uri="{BB962C8B-B14F-4D97-AF65-F5344CB8AC3E}">
        <p14:creationId xmlns:p14="http://schemas.microsoft.com/office/powerpoint/2010/main" val="43607924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
  <TotalTime>958</TotalTime>
  <Words>171</Words>
  <Application>Microsoft Office PowerPoint</Application>
  <PresentationFormat>Экран (4:3)</PresentationFormat>
  <Paragraphs>179</Paragraphs>
  <Slides>45</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45</vt:i4>
      </vt:variant>
    </vt:vector>
  </HeadingPairs>
  <TitlesOfParts>
    <vt:vector size="52" baseType="lpstr">
      <vt:lpstr>Arial</vt:lpstr>
      <vt:lpstr>Calibri</vt:lpstr>
      <vt:lpstr>Franklin Gothic Book</vt:lpstr>
      <vt:lpstr>Franklin Gothic Medium</vt:lpstr>
      <vt:lpstr>Times New Roman</vt:lpstr>
      <vt:lpstr>Wingdings 2</vt:lpstr>
      <vt:lpstr>Трек</vt:lpstr>
      <vt:lpstr>Тема : «Определение и принципы государственно-частного партнерства»</vt:lpstr>
      <vt:lpstr>Вопрос 1. определение государственно-частного партнерства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ВОПРОС 2. ОСНОВНЫЕ ПРИНЦИПЫ ГОСУДАРСТВЕННО-ЧАСТНОГО ПАРТНЕРСТВА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ВОПРОС 3. КЛЮЧЕВЫЕ ХАРАКТЕРИСТИКИ И ФАКТОРЫ УСПЕХА ГЧП</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Company>Ставропольский ГАУ</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ИЛЛЮСТРАЦИОННЫЙ МАТЕРИАЛ к дипломному проекту  на тему: «Способы и формы поддержки малого предпринимательства в муниципальном образовании  (на материалах Труновского муниципального района)»  КолесниковА  ВикторА  АлександровичА</dc:title>
  <dc:creator>AKU</dc:creator>
  <cp:lastModifiedBy>Студент</cp:lastModifiedBy>
  <cp:revision>77</cp:revision>
  <dcterms:created xsi:type="dcterms:W3CDTF">2011-05-11T10:44:05Z</dcterms:created>
  <dcterms:modified xsi:type="dcterms:W3CDTF">2023-11-10T08:11:57Z</dcterms:modified>
</cp:coreProperties>
</file>